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66" r:id="rId4"/>
    <p:sldId id="287" r:id="rId5"/>
    <p:sldId id="288" r:id="rId6"/>
    <p:sldId id="257" r:id="rId7"/>
    <p:sldId id="289" r:id="rId8"/>
    <p:sldId id="281" r:id="rId9"/>
    <p:sldId id="282" r:id="rId10"/>
    <p:sldId id="283" r:id="rId11"/>
    <p:sldId id="275" r:id="rId12"/>
    <p:sldId id="290" r:id="rId13"/>
    <p:sldId id="285" r:id="rId14"/>
    <p:sldId id="291" r:id="rId15"/>
    <p:sldId id="270" r:id="rId16"/>
    <p:sldId id="293" r:id="rId17"/>
    <p:sldId id="295" r:id="rId18"/>
    <p:sldId id="296" r:id="rId19"/>
    <p:sldId id="297" r:id="rId20"/>
    <p:sldId id="262" r:id="rId21"/>
    <p:sldId id="306" r:id="rId22"/>
    <p:sldId id="307" r:id="rId23"/>
    <p:sldId id="308" r:id="rId24"/>
    <p:sldId id="309" r:id="rId25"/>
    <p:sldId id="310" r:id="rId26"/>
    <p:sldId id="311" r:id="rId27"/>
    <p:sldId id="303" r:id="rId28"/>
    <p:sldId id="304" r:id="rId29"/>
    <p:sldId id="299" r:id="rId30"/>
    <p:sldId id="298" r:id="rId31"/>
    <p:sldId id="261" r:id="rId32"/>
    <p:sldId id="300" r:id="rId33"/>
    <p:sldId id="301" r:id="rId34"/>
    <p:sldId id="302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9CFC-0D50-43E1-8C1F-6546C47EABB2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F909-D571-4429-9CB8-FD909B061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67F6E2-F1C4-4CB2-9F7C-6B14DEB429F3}" type="slidenum">
              <a:rPr lang="en-US"/>
              <a:pPr/>
              <a:t>29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82" y="4343452"/>
            <a:ext cx="5486636" cy="4113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F1B819-02D6-41E5-8896-DB4B9E421DB0}" type="slidenum">
              <a:rPr lang="en-US"/>
              <a:pPr/>
              <a:t>30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1325" y="947738"/>
            <a:ext cx="6311900" cy="473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43127" y="5996511"/>
            <a:ext cx="4342654" cy="56813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909-D571-4429-9CB8-FD909B0618F0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909-D571-4429-9CB8-FD909B0618F0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DB00E5-9A55-4FC8-9A5F-0C8E7F30F0C0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60375" y="901700"/>
            <a:ext cx="6010275" cy="450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8960" y="5710564"/>
            <a:ext cx="4071680" cy="54100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E3BA-2B88-43D9-B5D0-AB1630A72EFE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1325" y="947738"/>
            <a:ext cx="6311900" cy="473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43127" y="5996511"/>
            <a:ext cx="4342654" cy="56813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2F5C2F-55D0-48B3-93CA-4A642323D2C0}" type="slidenum">
              <a:rPr lang="en-US"/>
              <a:pPr/>
              <a:t>18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1325" y="947738"/>
            <a:ext cx="6311900" cy="473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43127" y="5996511"/>
            <a:ext cx="4342654" cy="56813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Current </a:t>
            </a:r>
            <a:r>
              <a:rPr lang="en-US" dirty="0" err="1" smtClean="0"/>
              <a:t>limted</a:t>
            </a:r>
            <a:r>
              <a:rPr lang="en-US" dirty="0" smtClean="0"/>
              <a:t> by heat load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DC178-EC00-406E-886D-32AFFF7D82F3}" type="slidenum">
              <a:rPr lang="en-US"/>
              <a:pPr/>
              <a:t>19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1325" y="947738"/>
            <a:ext cx="6311900" cy="473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43127" y="5996511"/>
            <a:ext cx="4342654" cy="56813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F664-AAB9-41F5-841B-A88A3EA1C435}" type="datetimeFigureOut">
              <a:rPr lang="en-GB" smtClean="0"/>
              <a:pPr/>
              <a:t>09/03/2012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73B7-66F6-4227-9A17-13A1715711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76064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Storage</a:t>
            </a:r>
            <a:r>
              <a:rPr lang="it-IT" sz="2800" dirty="0" smtClean="0"/>
              <a:t> Ring </a:t>
            </a:r>
            <a:r>
              <a:rPr lang="it-IT" sz="2800" dirty="0" err="1" smtClean="0"/>
              <a:t>Working</a:t>
            </a:r>
            <a:r>
              <a:rPr lang="it-IT" sz="2800" dirty="0" smtClean="0"/>
              <a:t> Group report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016" y="1484784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most recent progress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with low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ring design and optimisation 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toward diffraction limited sources – ultimate storage rings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on upcoming rings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possibility of improving the performance of existing rings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Identify outstanding problems and required R&amp;D. 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				(joint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session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ID WG)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Investigate differences and synergies with ERL X-ray sources. 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				(joint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session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ERL WG)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Investigate progress and issues with lattice for short bunches and advanced THZ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Nonlinear resonance correction with Harmonic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for Pep-X (Y.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Cai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For Tune Shifts and 2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Resonance</a:t>
            </a:r>
            <a:endParaRPr lang="en-US" sz="2000" baseline="-25000" dirty="0" smtClean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796CC6-D371-4066-8A48-D75FFFE3D74A}" type="datetime1">
              <a:rPr lang="en-US" smtClean="0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Yunhai Cai,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83A86-3FCB-4E67-81A5-C5C7FBE956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Without harmonic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    With harmonic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   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533400" y="5334000"/>
            <a:ext cx="8252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OPA is used for optimizing the setting of 10 families of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sextupoles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. Due to the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cancellation of many resonances, the optimization becomes much simpler and easier.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OPA is an Accelerator Design </a:t>
            </a:r>
            <a:r>
              <a:rPr lang="en-US" sz="1600" dirty="0">
                <a:solidFill>
                  <a:srgbClr val="0070C0"/>
                </a:solidFill>
                <a:latin typeface="Comic Sans MS" pitchFamily="66" charset="0"/>
              </a:rPr>
              <a:t>Program from SLS 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PSI developed by A. Streun. </a:t>
            </a:r>
          </a:p>
        </p:txBody>
      </p:sp>
      <p:pic>
        <p:nvPicPr>
          <p:cNvPr id="2" name="Picture 2" descr="C:\Publication\FLS2012\res_4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3962400" cy="3121656"/>
          </a:xfrm>
          <a:prstGeom prst="rect">
            <a:avLst/>
          </a:prstGeom>
          <a:noFill/>
        </p:spPr>
      </p:pic>
      <p:pic>
        <p:nvPicPr>
          <p:cNvPr id="121858" name="Picture 2" descr="C:\Publication\FLS2012\res_4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886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64488" cy="576063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Analysis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resonance</a:t>
            </a:r>
            <a:r>
              <a:rPr lang="it-IT" sz="3200" dirty="0" smtClean="0"/>
              <a:t> </a:t>
            </a:r>
            <a:r>
              <a:rPr lang="it-IT" sz="3200" dirty="0" err="1" smtClean="0"/>
              <a:t>driving</a:t>
            </a:r>
            <a:r>
              <a:rPr lang="it-IT" sz="3200" dirty="0" smtClean="0"/>
              <a:t> </a:t>
            </a:r>
            <a:r>
              <a:rPr lang="it-IT" sz="3200" dirty="0" err="1" smtClean="0"/>
              <a:t>terms</a:t>
            </a:r>
            <a:r>
              <a:rPr lang="it-IT" sz="3200" dirty="0" smtClean="0"/>
              <a:t> (J. </a:t>
            </a:r>
            <a:r>
              <a:rPr lang="it-IT" sz="3200" dirty="0" err="1" smtClean="0"/>
              <a:t>Bengtsson</a:t>
            </a:r>
            <a:r>
              <a:rPr lang="it-IT" sz="3200" dirty="0" smtClean="0"/>
              <a:t>)</a:t>
            </a:r>
            <a:endParaRPr lang="en-GB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56" y="1124744"/>
            <a:ext cx="8033083" cy="24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4320480" cy="14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03700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Devise</a:t>
            </a:r>
            <a:r>
              <a:rPr lang="it-IT" sz="2000" dirty="0" smtClean="0"/>
              <a:t> </a:t>
            </a:r>
            <a:r>
              <a:rPr lang="it-IT" sz="2000" dirty="0" err="1" smtClean="0"/>
              <a:t>sextupole</a:t>
            </a:r>
            <a:r>
              <a:rPr lang="it-IT" sz="2000" dirty="0" smtClean="0"/>
              <a:t> </a:t>
            </a:r>
            <a:r>
              <a:rPr lang="it-IT" sz="2000" dirty="0" err="1" smtClean="0"/>
              <a:t>scheme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minimise </a:t>
            </a:r>
            <a:r>
              <a:rPr lang="it-IT" sz="2000" dirty="0" err="1" smtClean="0"/>
              <a:t>driving</a:t>
            </a:r>
            <a:r>
              <a:rPr lang="it-IT" sz="2000" dirty="0" smtClean="0"/>
              <a:t> </a:t>
            </a:r>
            <a:r>
              <a:rPr lang="it-IT" sz="2000" dirty="0" err="1" smtClean="0"/>
              <a:t>term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first and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order</a:t>
            </a:r>
            <a:endParaRPr lang="en-GB" sz="20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73617"/>
            <a:ext cx="4788024" cy="14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605322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Practical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resonance</a:t>
            </a:r>
            <a:r>
              <a:rPr lang="it-IT" sz="2000" dirty="0" smtClean="0"/>
              <a:t> </a:t>
            </a:r>
            <a:r>
              <a:rPr lang="it-IT" sz="2000" dirty="0" err="1" smtClean="0"/>
              <a:t>control</a:t>
            </a:r>
            <a:r>
              <a:rPr lang="it-IT" sz="2000" dirty="0" smtClean="0"/>
              <a:t> at SLS and </a:t>
            </a:r>
            <a:r>
              <a:rPr lang="it-IT" sz="2000" dirty="0" err="1" smtClean="0"/>
              <a:t>Diamond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Resonant driving term coupling correction (A. </a:t>
            </a:r>
            <a:r>
              <a:rPr lang="en-US" sz="3200" dirty="0" err="1" smtClean="0"/>
              <a:t>Franchi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09600"/>
            <a:ext cx="7133357" cy="27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7128792" cy="29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 feedback system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coupling</a:t>
            </a:r>
            <a:r>
              <a:rPr lang="it-IT" sz="2000" dirty="0" smtClean="0"/>
              <a:t> </a:t>
            </a:r>
            <a:r>
              <a:rPr lang="it-IT" sz="2000" dirty="0" err="1" smtClean="0"/>
              <a:t>correction</a:t>
            </a:r>
            <a:r>
              <a:rPr lang="it-IT" sz="2000" dirty="0" smtClean="0"/>
              <a:t> (via </a:t>
            </a:r>
            <a:r>
              <a:rPr lang="it-IT" sz="2000" dirty="0" err="1" smtClean="0"/>
              <a:t>resonaces</a:t>
            </a:r>
            <a:r>
              <a:rPr lang="it-IT" sz="2000" dirty="0" smtClean="0"/>
              <a:t> </a:t>
            </a:r>
            <a:r>
              <a:rPr lang="it-IT" sz="2000" dirty="0" err="1" smtClean="0"/>
              <a:t>driving</a:t>
            </a:r>
            <a:r>
              <a:rPr lang="it-IT" sz="2000" dirty="0" smtClean="0"/>
              <a:t> </a:t>
            </a:r>
            <a:r>
              <a:rPr lang="it-IT" sz="2000" dirty="0" err="1" smtClean="0"/>
              <a:t>terms</a:t>
            </a:r>
            <a:r>
              <a:rPr lang="it-IT" sz="2000" dirty="0" smtClean="0"/>
              <a:t>) </a:t>
            </a:r>
            <a:r>
              <a:rPr lang="it-IT" sz="2000" dirty="0" err="1" smtClean="0"/>
              <a:t>is</a:t>
            </a:r>
            <a:r>
              <a:rPr lang="it-IT" sz="2000" dirty="0" smtClean="0"/>
              <a:t> in </a:t>
            </a:r>
            <a:r>
              <a:rPr lang="it-IT" sz="2000" dirty="0" err="1" smtClean="0"/>
              <a:t>operation</a:t>
            </a:r>
            <a:r>
              <a:rPr lang="it-IT" sz="2000" dirty="0" smtClean="0"/>
              <a:t> at the ESRF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4572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SPEAR3 model vs. measurement (X. Huang)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52117"/>
            <a:ext cx="8686800" cy="23210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Improved model for SPEAR3 of gradient dipole and </a:t>
            </a:r>
            <a:r>
              <a:rPr lang="en-US" sz="2400" dirty="0" err="1" smtClean="0"/>
              <a:t>quadrupoles</a:t>
            </a:r>
            <a:r>
              <a:rPr lang="en-US" sz="2400" dirty="0" smtClean="0"/>
              <a:t>, including end field roll-off</a:t>
            </a:r>
          </a:p>
          <a:p>
            <a:r>
              <a:rPr lang="en-US" sz="2400" dirty="0" smtClean="0"/>
              <a:t>Accurately predicted 0.1% stored beam energy error.</a:t>
            </a:r>
          </a:p>
          <a:p>
            <a:r>
              <a:rPr lang="en-US" sz="2400" dirty="0" smtClean="0"/>
              <a:t>Improved agreement with measured tune shifts with amplitude.</a:t>
            </a:r>
          </a:p>
          <a:p>
            <a:r>
              <a:rPr lang="en-US" sz="2400" dirty="0" smtClean="0"/>
              <a:t>Improved agreement in second order chromaticity.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222895"/>
            <a:ext cx="4152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416"/>
            <a:ext cx="8229600" cy="75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ideas for low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lattice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57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A superconducting USR – 6T magnets</a:t>
            </a:r>
          </a:p>
          <a:p>
            <a:r>
              <a:rPr lang="en-US" sz="2400" dirty="0" smtClean="0"/>
              <a:t>Minimize cell length to maximize N</a:t>
            </a:r>
            <a:r>
              <a:rPr lang="en-US" sz="2400" baseline="-25000" dirty="0" smtClean="0"/>
              <a:t>D</a:t>
            </a:r>
          </a:p>
          <a:p>
            <a:r>
              <a:rPr lang="en-US" sz="2400" dirty="0" smtClean="0"/>
              <a:t>Requires SC magnet strengths</a:t>
            </a:r>
          </a:p>
          <a:p>
            <a:r>
              <a:rPr lang="en-US" sz="2400" dirty="0" smtClean="0"/>
              <a:t>High-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 inserts for </a:t>
            </a:r>
            <a:r>
              <a:rPr lang="en-US" sz="2400" dirty="0" smtClean="0">
                <a:latin typeface="Symbol" pitchFamily="18" charset="2"/>
              </a:rPr>
              <a:t>x</a:t>
            </a:r>
            <a:r>
              <a:rPr lang="en-US" sz="2400" dirty="0" smtClean="0"/>
              <a:t> correction</a:t>
            </a:r>
          </a:p>
          <a:p>
            <a:r>
              <a:rPr lang="en-US" sz="2400" dirty="0" smtClean="0"/>
              <a:t>Work in progress</a:t>
            </a:r>
            <a:endParaRPr lang="en-US" sz="2400" dirty="0"/>
          </a:p>
        </p:txBody>
      </p:sp>
      <p:pic>
        <p:nvPicPr>
          <p:cNvPr id="5" name="Picture 7" descr="ust-long2-s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56" y="3284984"/>
            <a:ext cx="4876800" cy="3049587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08103" y="3933056"/>
            <a:ext cx="3384377" cy="175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altLang="zh-CN" dirty="0"/>
              <a:t>Circumference: 828m     </a:t>
            </a:r>
            <a:endParaRPr lang="en-US" altLang="zh-CN" dirty="0" smtClean="0"/>
          </a:p>
          <a:p>
            <a:r>
              <a:rPr lang="en-US" altLang="zh-CN" dirty="0" err="1" smtClean="0"/>
              <a:t>Emittance</a:t>
            </a:r>
            <a:r>
              <a:rPr lang="en-US" altLang="zh-CN" dirty="0"/>
              <a:t>:  6.4 pm</a:t>
            </a:r>
          </a:p>
          <a:p>
            <a:r>
              <a:rPr lang="en-US" altLang="zh-CN" dirty="0"/>
              <a:t>Number of straights: 60  </a:t>
            </a:r>
            <a:endParaRPr lang="en-US" altLang="zh-CN" dirty="0" smtClean="0"/>
          </a:p>
          <a:p>
            <a:r>
              <a:rPr lang="en-US" altLang="zh-CN" dirty="0" smtClean="0"/>
              <a:t>straight </a:t>
            </a:r>
            <a:r>
              <a:rPr lang="en-US" altLang="zh-CN" dirty="0"/>
              <a:t>length: 6m</a:t>
            </a:r>
          </a:p>
          <a:p>
            <a:r>
              <a:rPr lang="en-US" altLang="zh-CN" dirty="0"/>
              <a:t>Chromaticity:  336/ 222  </a:t>
            </a:r>
            <a:endParaRPr lang="en-US" altLang="zh-CN" dirty="0" smtClean="0"/>
          </a:p>
          <a:p>
            <a:r>
              <a:rPr lang="en-US" altLang="zh-CN" dirty="0" smtClean="0"/>
              <a:t>Momentum </a:t>
            </a:r>
            <a:r>
              <a:rPr lang="en-US" altLang="zh-CN" dirty="0"/>
              <a:t>spread: </a:t>
            </a:r>
            <a:r>
              <a:rPr lang="en-US" altLang="zh-CN" dirty="0" smtClean="0"/>
              <a:t>7x10</a:t>
            </a:r>
            <a:r>
              <a:rPr lang="en-US" altLang="zh-CN" baseline="30000" dirty="0" smtClean="0"/>
              <a:t>-4</a:t>
            </a:r>
            <a:endParaRPr lang="en-US" altLang="zh-CN" baseline="30000" dirty="0"/>
          </a:p>
        </p:txBody>
      </p:sp>
      <p:pic>
        <p:nvPicPr>
          <p:cNvPr id="7" name="Picture 4" descr="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218" y="1196752"/>
            <a:ext cx="325122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00475"/>
            <a:ext cx="7134163" cy="48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093296"/>
            <a:ext cx="6840761" cy="2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Solenoid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local</a:t>
            </a:r>
            <a:r>
              <a:rPr lang="it-IT" sz="2400" dirty="0" smtClean="0"/>
              <a:t> </a:t>
            </a:r>
            <a:r>
              <a:rPr lang="it-IT" sz="2400" dirty="0" err="1" smtClean="0"/>
              <a:t>emittance</a:t>
            </a:r>
            <a:r>
              <a:rPr lang="it-IT" sz="2400" dirty="0" smtClean="0"/>
              <a:t> </a:t>
            </a:r>
            <a:r>
              <a:rPr lang="it-IT" sz="2400" dirty="0" err="1" smtClean="0"/>
              <a:t>exchange</a:t>
            </a:r>
            <a:endParaRPr lang="en-GB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96416"/>
            <a:ext cx="8229600" cy="75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ideas for low emittance lattice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PEP-X: Diffraction-Limited Storage Ring at SLAC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t="14912" r="3450" b="6232"/>
          <a:stretch>
            <a:fillRect/>
          </a:stretch>
        </p:blipFill>
        <p:spPr bwMode="auto">
          <a:xfrm>
            <a:off x="457200" y="1066800"/>
            <a:ext cx="4748213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11600" y="24765000"/>
            <a:ext cx="5865813" cy="2760663"/>
            <a:chOff x="10464" y="15600"/>
            <a:chExt cx="3695" cy="1739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64" y="15845"/>
              <a:ext cx="3695" cy="14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0464" y="15600"/>
              <a:ext cx="3695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Ctr="1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en-US" sz="2000" b="1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7BA cell</a:t>
              </a: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 l="29370"/>
          <a:stretch>
            <a:fillRect/>
          </a:stretch>
        </p:blipFill>
        <p:spPr bwMode="auto">
          <a:xfrm>
            <a:off x="644525" y="4595813"/>
            <a:ext cx="4003675" cy="180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05400" y="762000"/>
            <a:ext cx="3846513" cy="4022725"/>
            <a:chOff x="3216" y="480"/>
            <a:chExt cx="2423" cy="2534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225" y="480"/>
              <a:ext cx="2414" cy="2534"/>
            </a:xfrm>
            <a:prstGeom prst="rect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rIns="0"/>
            <a:lstStyle/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Energy	4.5-5 GeV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Current	200 mA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Emittance (x/y)	11/11 pm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Bunch size (x/y, ID)	7.4/7.4 </a:t>
              </a:r>
              <a:r>
                <a:rPr lang="en-US" sz="1600">
                  <a:solidFill>
                    <a:srgbClr val="000000"/>
                  </a:solidFill>
                  <a:latin typeface="Symbol" charset="2"/>
                  <a:ea typeface="WenQuanYi Zen Hei" charset="0"/>
                  <a:cs typeface="WenQuanYi Zen Hei" charset="0"/>
                </a:rPr>
                <a:t>m</a:t>
              </a: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m rms†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Bunch length	4 mm rms*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Lifetime	&gt;2 h*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Damping wigglers	~90 m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ID length (arc)	~4 m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ID length (straight)	&lt;100 m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Beta at ID center, (x/y)	4.92/0.8-5 m</a:t>
              </a:r>
            </a:p>
            <a:p>
              <a:pPr hangingPunct="1">
                <a:lnSpc>
                  <a:spcPct val="100000"/>
                </a:lnSpc>
                <a:spcAft>
                  <a:spcPts val="2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Circumference	2199.32 m</a:t>
              </a:r>
            </a:p>
            <a:p>
              <a:pPr hangingPunct="1">
                <a:lnSpc>
                  <a:spcPct val="100000"/>
                </a:lnSpc>
                <a:spcAft>
                  <a:spcPts val="6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Harmonic number	3492</a:t>
              </a:r>
            </a:p>
            <a:p>
              <a:pPr hangingPunct="1">
                <a:lnSpc>
                  <a:spcPct val="100000"/>
                </a:lnSpc>
                <a:spcAft>
                  <a:spcPts val="600"/>
                </a:spcAft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4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† </a:t>
              </a:r>
              <a:r>
                <a:rPr lang="en-US" sz="12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Vertical beam size can be reduced towards 1 </a:t>
              </a:r>
              <a:r>
                <a:rPr lang="en-US" sz="1200">
                  <a:solidFill>
                    <a:srgbClr val="000000"/>
                  </a:solidFill>
                  <a:latin typeface="Symbol" charset="2"/>
                  <a:ea typeface="WenQuanYi Zen Hei" charset="0"/>
                  <a:cs typeface="WenQuanYi Zen Hei" charset="0"/>
                </a:rPr>
                <a:t>m</a:t>
              </a:r>
              <a:r>
                <a:rPr lang="en-US" sz="12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m </a:t>
              </a:r>
            </a:p>
            <a:p>
              <a:pPr hangingPunct="1">
                <a:lnSpc>
                  <a:spcPct val="100000"/>
                </a:lnSpc>
                <a:tabLst>
                  <a:tab pos="2060575" algn="l"/>
                  <a:tab pos="2171700" algn="l"/>
                  <a:tab pos="2895600" algn="l"/>
                  <a:tab pos="3619500" algn="l"/>
                </a:tabLst>
              </a:pPr>
              <a:r>
                <a:rPr lang="en-US" sz="12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*	Harmonic cavity system would increase bunch length to ~8 mm and double the lifetime </a:t>
              </a:r>
            </a:p>
          </p:txBody>
        </p:sp>
        <p:sp>
          <p:nvSpPr>
            <p:cNvPr id="11273" name="Freeform 9"/>
            <p:cNvSpPr>
              <a:spLocks noChangeArrowheads="1"/>
            </p:cNvSpPr>
            <p:nvPr/>
          </p:nvSpPr>
          <p:spPr bwMode="auto">
            <a:xfrm>
              <a:off x="3216" y="825"/>
              <a:ext cx="2015" cy="191"/>
            </a:xfrm>
            <a:custGeom>
              <a:avLst/>
              <a:gdLst>
                <a:gd name="G0" fmla="+- 45 0 0"/>
                <a:gd name="G1" fmla="sin 3600 G0"/>
                <a:gd name="G2" fmla="*/ G1 3163 1"/>
                <a:gd name="G3" fmla="*/ G2 1 7636"/>
                <a:gd name="G4" fmla="+- 10800 G3 0"/>
                <a:gd name="G5" fmla="+- 10800 G3 0"/>
                <a:gd name="G6" fmla="+- 21600 0 G3"/>
                <a:gd name="G7" fmla="+- 21600 0 G3"/>
                <a:gd name="G8" fmla="+- 10800 3600 0"/>
                <a:gd name="G9" fmla="+- 10800 3600 0"/>
                <a:gd name="G10" fmla="+- 21600 0 3600"/>
                <a:gd name="G11" fmla="+- 21600 0 3600"/>
                <a:gd name="T0" fmla="*/ G4 w 21600"/>
                <a:gd name="T1" fmla="*/ G5 h 21600"/>
                <a:gd name="T2" fmla="*/ G6 w 21600"/>
                <a:gd name="T3" fmla="*/ G7 h 21600"/>
              </a:gdLst>
              <a:ahLst/>
              <a:cxnLst>
                <a:cxn ang="0">
                  <a:pos x="117537" y="0"/>
                </a:cxn>
                <a:cxn ang="0">
                  <a:pos x="0" y="14400"/>
                </a:cxn>
                <a:cxn ang="0">
                  <a:pos x="0" y="18000"/>
                </a:cxn>
                <a:cxn ang="0">
                  <a:pos x="117537" y="21600"/>
                </a:cxn>
                <a:cxn ang="0">
                  <a:pos x="224274" y="21600"/>
                </a:cxn>
                <a:cxn ang="0">
                  <a:pos x="227874" y="18000"/>
                </a:cxn>
                <a:cxn ang="0">
                  <a:pos x="227874" y="14400"/>
                </a:cxn>
                <a:cxn ang="0">
                  <a:pos x="224274" y="0"/>
                </a:cxn>
              </a:cxnLst>
              <a:rect l="T0" t="T1" r="T2" b="T3"/>
              <a:pathLst>
                <a:path w="227874" h="21600">
                  <a:moveTo>
                    <a:pt x="117537" y="0"/>
                  </a:moveTo>
                  <a:cubicBezTo>
                    <a:pt x="52623" y="0"/>
                    <a:pt x="0" y="6447"/>
                    <a:pt x="0" y="14400"/>
                  </a:cubicBezTo>
                  <a:lnTo>
                    <a:pt x="0" y="18000"/>
                  </a:lnTo>
                  <a:cubicBezTo>
                    <a:pt x="0" y="19988"/>
                    <a:pt x="52623" y="21600"/>
                    <a:pt x="117537" y="21600"/>
                  </a:cubicBezTo>
                  <a:lnTo>
                    <a:pt x="224274" y="21600"/>
                  </a:lnTo>
                  <a:cubicBezTo>
                    <a:pt x="226262" y="21600"/>
                    <a:pt x="227874" y="19988"/>
                    <a:pt x="227874" y="18000"/>
                  </a:cubicBezTo>
                  <a:lnTo>
                    <a:pt x="227874" y="14400"/>
                  </a:lnTo>
                  <a:cubicBezTo>
                    <a:pt x="227874" y="6447"/>
                    <a:pt x="226262" y="0"/>
                    <a:pt x="224274" y="0"/>
                  </a:cubicBezTo>
                  <a:close/>
                </a:path>
              </a:pathLst>
            </a:custGeom>
            <a:noFill/>
            <a:ln w="255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00600" y="4876800"/>
            <a:ext cx="4189413" cy="1755775"/>
            <a:chOff x="3024" y="3072"/>
            <a:chExt cx="2639" cy="1106"/>
          </a:xfrm>
        </p:grpSpPr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b="11835"/>
            <a:stretch>
              <a:fillRect/>
            </a:stretch>
          </p:blipFill>
          <p:spPr bwMode="auto">
            <a:xfrm>
              <a:off x="3024" y="3072"/>
              <a:ext cx="1631" cy="1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56" y="3268"/>
              <a:ext cx="1007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1600">
                  <a:solidFill>
                    <a:srgbClr val="000000"/>
                  </a:solidFill>
                  <a:ea typeface="WenQuanYi Zen Hei" charset="0"/>
                  <a:cs typeface="WenQuanYi Zen Hei" charset="0"/>
                </a:rPr>
                <a:t>sufficient dynap for off-axis injection</a:t>
              </a:r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49475" y="6484938"/>
            <a:ext cx="17938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R. Hettel, SLAC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1534"/>
            <a:ext cx="8229600" cy="411162"/>
          </a:xfrm>
          <a:ln>
            <a:noFill/>
          </a:ln>
        </p:spPr>
        <p:txBody>
          <a:bodyPr lIns="0" tIns="24695" rIns="0" bIns="0" anchorCtr="0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/>
              <a:t>Tevatron</a:t>
            </a:r>
            <a:r>
              <a:rPr lang="en-US" sz="2800" dirty="0"/>
              <a:t>-Sized Ultimate Storage </a:t>
            </a:r>
            <a:r>
              <a:rPr lang="en-US" sz="2800" dirty="0" smtClean="0"/>
              <a:t>Ring (M. Borland)</a:t>
            </a:r>
            <a:endParaRPr lang="en-US" sz="28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938213"/>
            <a:ext cx="8255000" cy="5164137"/>
          </a:xfrm>
          <a:ln/>
        </p:spPr>
        <p:txBody>
          <a:bodyPr tIns="19404"/>
          <a:lstStyle/>
          <a:p>
            <a:pPr marL="431800" indent="-323850"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/>
              <a:t>An 11-GeV MBA light source with 6.28km circumference is being explored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/>
              <a:t>Would run with 8300</a:t>
            </a:r>
            <a:br>
              <a:rPr lang="en-US" sz="2200"/>
            </a:br>
            <a:r>
              <a:rPr lang="en-US" sz="2200"/>
              <a:t>bunches, round beams,</a:t>
            </a:r>
            <a:br>
              <a:rPr lang="en-US" sz="2200"/>
            </a:br>
            <a:r>
              <a:rPr lang="en-US" sz="2200"/>
              <a:t>using on-axis </a:t>
            </a:r>
            <a:br>
              <a:rPr lang="en-US" sz="2200"/>
            </a:br>
            <a:r>
              <a:rPr lang="en-US" sz="2200"/>
              <a:t>“swap-out” injection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/>
              <a:t>Results with IBS</a:t>
            </a:r>
            <a:br>
              <a:rPr lang="en-US" sz="2200"/>
            </a:br>
            <a:r>
              <a:rPr lang="en-US" sz="2200"/>
              <a:t>are promising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/>
              <a:t>Nonlinear performance</a:t>
            </a:r>
            <a:br>
              <a:rPr lang="en-US" sz="2200"/>
            </a:br>
            <a:r>
              <a:rPr lang="en-US" sz="2200"/>
              <a:t>looking good for slightly</a:t>
            </a:r>
            <a:br>
              <a:rPr lang="en-US" sz="2200"/>
            </a:br>
            <a:r>
              <a:rPr lang="en-US" sz="2200"/>
              <a:t>relaxed lattice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46488" y="6446838"/>
            <a:ext cx="185261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M. Borland, ANL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569913" y="5232541"/>
          <a:ext cx="8193087" cy="1436819"/>
        </p:xfrm>
        <a:graphic>
          <a:graphicData uri="http://schemas.openxmlformats.org/drawingml/2006/table">
            <a:tbl>
              <a:tblPr/>
              <a:tblGrid>
                <a:gridCol w="1684337"/>
                <a:gridCol w="1066800"/>
                <a:gridCol w="1500188"/>
                <a:gridCol w="1365250"/>
                <a:gridCol w="1231900"/>
                <a:gridCol w="134461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Damping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undulators (m)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Current (mA)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Bunch length (ps)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Energy spread (%)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Emittance (pm)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Touschek lifetime (h)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100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17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0.12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2.7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~2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188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100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0.14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1.3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Zen Hei" charset="0"/>
                          <a:cs typeface="WenQuanYi Zen Hei" charset="0"/>
                        </a:rPr>
                        <a:t>~2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338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493838"/>
            <a:ext cx="4333875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2920"/>
            <a:ext cx="8229600" cy="685800"/>
          </a:xfrm>
          <a:ln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Analysis of Collective Effects for </a:t>
            </a:r>
            <a:r>
              <a:rPr lang="en-US" sz="2800" dirty="0" smtClean="0"/>
              <a:t>PEP-X (K. Bane)</a:t>
            </a:r>
            <a:endParaRPr lang="en-US" sz="2800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424936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In ultimate storage rings, such as the latest version of PEP-X, impedance effects tend not to be important since the current is quite low (200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mA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IBS sets the limit of current that can be stored in an ultimate ring. In PEP-X with round beams, IBS doubles the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emittance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to 11 pm at the design current of 200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mA</a:t>
            </a: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The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Touschek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lifetime in ultimate PEP-X is quite large, 11 hrs, but it is a very sensitive function of the momentum acceptance  </a:t>
            </a:r>
          </a:p>
          <a:p>
            <a:pPr hangingPunct="1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How to run a machine with a round beam needs serious study. </a:t>
            </a:r>
            <a:r>
              <a:rPr lang="en-US" sz="2000" i="1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E.g.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using vertical dispersion may be preferable to coupling. The choice will affect the IBS and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Touschek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effect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In the higher current version of PEP-X (baseline, 2010, </a:t>
            </a:r>
            <a:r>
              <a:rPr lang="en-US" sz="20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I =1.5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mA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), the transverse single and multi-bunch instabilities can become an issue, with the small-gap insertion devices becoming dominant contributors to the (transverse) ring impedance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3542"/>
            <a:ext cx="8229600" cy="411162"/>
          </a:xfrm>
          <a:ln>
            <a:noFill/>
          </a:ln>
        </p:spPr>
        <p:txBody>
          <a:bodyPr lIns="0" tIns="24695" rIns="0" bIns="0" anchorCtr="0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R&amp;D for Diffraction Limited </a:t>
            </a:r>
            <a:r>
              <a:rPr lang="en-US" sz="2800" dirty="0" smtClean="0"/>
              <a:t>Rings (R. </a:t>
            </a:r>
            <a:r>
              <a:rPr lang="en-US" sz="2800" dirty="0" err="1" smtClean="0"/>
              <a:t>Hettel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792" y="1001167"/>
            <a:ext cx="8460680" cy="5164137"/>
          </a:xfrm>
          <a:ln/>
        </p:spPr>
        <p:txBody>
          <a:bodyPr tIns="19404">
            <a:norm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Identify scientific applications and their needs</a:t>
            </a:r>
          </a:p>
          <a:p>
            <a:pPr marL="431800" indent="-323850">
              <a:spcAft>
                <a:spcPts val="10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/>
              <a:t>Based on scientific needs, optimize lattice type, circumference, beam energy, </a:t>
            </a:r>
            <a:r>
              <a:rPr lang="en-US" sz="2000" dirty="0" err="1"/>
              <a:t>emittance</a:t>
            </a:r>
            <a:r>
              <a:rPr lang="en-US" sz="2000" dirty="0"/>
              <a:t>, energy spread, ...</a:t>
            </a:r>
          </a:p>
          <a:p>
            <a:pPr marL="863600" lvl="1" indent="-323850">
              <a:spcAft>
                <a:spcPts val="86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/>
              <a:t>MBA seems a clear choice, </a:t>
            </a:r>
          </a:p>
          <a:p>
            <a:pPr marL="863600" lvl="1" indent="-323850">
              <a:spcAft>
                <a:spcPts val="86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/>
              <a:t>Optimize dynamic aperture and lifetime</a:t>
            </a:r>
          </a:p>
          <a:p>
            <a:pPr marL="863600" lvl="1" indent="-323850">
              <a:spcAft>
                <a:spcPts val="86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/>
              <a:t>Determine best approach for making round beams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Study collective effects (IBS, lifetime, instabilities)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Determine requirements for injection and injector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Investigate component designs with emphasis on cost control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Perform code development and benchmarking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Beam lines for using and preserving high brightness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/>
              <a:t>Subjects are generally well understood in ring community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90725" y="6442075"/>
            <a:ext cx="4564063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(DLSR Working Group, R. Hettel </a:t>
            </a:r>
            <a:r>
              <a:rPr lang="en-US" sz="2000" i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et al</a:t>
            </a:r>
            <a:r>
              <a:rPr lang="en-US" sz="20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76064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Storage</a:t>
            </a:r>
            <a:r>
              <a:rPr lang="it-IT" sz="2800" dirty="0" smtClean="0"/>
              <a:t> Ring </a:t>
            </a:r>
            <a:r>
              <a:rPr lang="it-IT" sz="2800" dirty="0" err="1" smtClean="0"/>
              <a:t>Working</a:t>
            </a:r>
            <a:r>
              <a:rPr lang="it-IT" sz="2800" dirty="0" smtClean="0"/>
              <a:t> Group </a:t>
            </a:r>
            <a:r>
              <a:rPr lang="it-IT" sz="2800" dirty="0" err="1" smtClean="0"/>
              <a:t>sessions</a:t>
            </a:r>
            <a:endParaRPr lang="en-GB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05000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1: 	9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talks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low </a:t>
            </a:r>
            <a:r>
              <a:rPr kumimoji="0" lang="en-GB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emittance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ring design and performance (chair J. </a:t>
            </a:r>
            <a:r>
              <a:rPr kumimoji="0" lang="en-GB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Safranek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3: 	4 talks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USR design issues and R&amp;D (chair M. Borland)</a:t>
            </a:r>
            <a:endParaRPr kumimoji="0" lang="en-GB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6: 	3 talks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technology for USR and storage rings (chair G. Decker)</a:t>
            </a:r>
            <a:endParaRPr kumimoji="0" lang="en-GB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Session 5: 	5 talks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Joint session with IDs (chair R. </a:t>
            </a:r>
            <a:r>
              <a:rPr lang="en-GB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Bartolini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					21 </a:t>
            </a:r>
            <a:r>
              <a:rPr lang="it-I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talks</a:t>
            </a:r>
            <a:endParaRPr lang="en-GB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Session 4: 	2 talks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Other light sources (chair R. </a:t>
            </a:r>
            <a:r>
              <a:rPr lang="en-GB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Hettel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Session 2: 	2 talks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joint session SR – ERL (chair M. Borland)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Session 7: 	3 talks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Low-alpha and THz emission (chair X. Huang)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					tot. 28 </a:t>
            </a:r>
            <a:r>
              <a:rPr lang="it-I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talks</a:t>
            </a:r>
            <a:endParaRPr kumimoji="0" lang="en-GB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1152128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Storage</a:t>
            </a:r>
            <a:r>
              <a:rPr lang="it-IT" sz="2400" dirty="0" smtClean="0"/>
              <a:t> ring </a:t>
            </a:r>
            <a:r>
              <a:rPr lang="it-IT" sz="2400" dirty="0" err="1" smtClean="0"/>
              <a:t>technology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</a:t>
            </a:r>
            <a:r>
              <a:rPr lang="it-IT" sz="2400" dirty="0" err="1" smtClean="0"/>
              <a:t>Diagnostics</a:t>
            </a:r>
            <a:r>
              <a:rPr lang="it-IT" sz="2400" dirty="0" smtClean="0"/>
              <a:t>: </a:t>
            </a:r>
            <a:r>
              <a:rPr lang="it-IT" sz="2400" dirty="0" err="1" smtClean="0"/>
              <a:t>Ebpm</a:t>
            </a:r>
            <a:r>
              <a:rPr lang="it-IT" sz="2400" dirty="0" smtClean="0"/>
              <a:t> </a:t>
            </a:r>
            <a:r>
              <a:rPr lang="it-IT" sz="2400" dirty="0" smtClean="0"/>
              <a:t>and </a:t>
            </a:r>
            <a:r>
              <a:rPr lang="it-IT" sz="2400" dirty="0" err="1" smtClean="0"/>
              <a:t>Xbpm</a:t>
            </a:r>
            <a:r>
              <a:rPr lang="it-IT" sz="2400" dirty="0" smtClean="0"/>
              <a:t>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 (G. </a:t>
            </a:r>
            <a:r>
              <a:rPr lang="it-IT" sz="2400" dirty="0" err="1" smtClean="0"/>
              <a:t>Decker</a:t>
            </a:r>
            <a:r>
              <a:rPr lang="it-IT" sz="2400" dirty="0" smtClean="0"/>
              <a:t>)</a:t>
            </a:r>
            <a:endParaRPr lang="en-GB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119" y="1582963"/>
            <a:ext cx="6607249" cy="35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038" y="4941168"/>
            <a:ext cx="5495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42829" y="1227962"/>
            <a:ext cx="3657699" cy="2488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24691" y="3673433"/>
            <a:ext cx="7846372" cy="2903346"/>
            <a:chOff x="688679" y="4049279"/>
            <a:chExt cx="8650080" cy="3200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88679" y="4049279"/>
              <a:ext cx="4690079" cy="32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648680" y="4059000"/>
              <a:ext cx="4690079" cy="319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5"/>
          <p:cNvSpPr/>
          <p:nvPr/>
        </p:nvSpPr>
        <p:spPr>
          <a:xfrm>
            <a:off x="1532177" y="1076752"/>
            <a:ext cx="2606532" cy="2988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Libera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Brilliance@APS</a:t>
            </a: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32230" y="1080018"/>
            <a:ext cx="2652574" cy="2988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APS BSP-100 Module</a:t>
            </a:r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800376" y="439909"/>
            <a:ext cx="7464960" cy="532009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2900" dirty="0"/>
              <a:t>RF BPM Electronics - APS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473977" y="1547362"/>
            <a:ext cx="1592590" cy="207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65337" y="6460513"/>
            <a:ext cx="1915549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H. Bui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etal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., BIW08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0376" y="440236"/>
            <a:ext cx="7464960" cy="532009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2900" dirty="0"/>
              <a:t>RF BPM Electronics – NSLS II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791" y="1556792"/>
            <a:ext cx="4006130" cy="3404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0"/>
          <p:cNvSpPr txBox="1"/>
          <p:nvPr/>
        </p:nvSpPr>
        <p:spPr>
          <a:xfrm>
            <a:off x="971600" y="1162629"/>
            <a:ext cx="3384376" cy="32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82945" tIns="41473" rIns="82945" bIns="41473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lnSpc>
                <a:spcPct val="90000"/>
              </a:lnSpc>
              <a:spcBef>
                <a:spcPts val="725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rial Narrow" pitchFamily="34"/>
                <a:ea typeface="Osaka" pitchFamily="2"/>
                <a:cs typeface="Lohit Devanagari" pitchFamily="2"/>
              </a:rPr>
              <a:t>Thermal </a:t>
            </a:r>
            <a:r>
              <a:rPr lang="en-US" dirty="0" smtClean="0">
                <a:solidFill>
                  <a:srgbClr val="000000"/>
                </a:solidFill>
                <a:latin typeface="Arial Narrow" pitchFamily="34"/>
                <a:ea typeface="Osaka" pitchFamily="2"/>
                <a:cs typeface="Lohit Devanagari" pitchFamily="2"/>
              </a:rPr>
              <a:t>rack (+-</a:t>
            </a:r>
            <a:r>
              <a:rPr lang="en-US" dirty="0">
                <a:solidFill>
                  <a:srgbClr val="000000"/>
                </a:solidFill>
                <a:latin typeface="Arial Narrow" pitchFamily="34"/>
                <a:ea typeface="Osaka" pitchFamily="2"/>
                <a:cs typeface="Lohit Devanagari" pitchFamily="2"/>
              </a:rPr>
              <a:t>0.1C) Storage 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1052736"/>
            <a:ext cx="2478197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NSLS II Digital Front End</a:t>
            </a:r>
          </a:p>
          <a:p>
            <a:pPr algn="ctr"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Cell Controller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64088" y="1628356"/>
            <a:ext cx="3317760" cy="35088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31475" y="5301208"/>
            <a:ext cx="7656949" cy="114426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Long-Term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Stability (200nm) based on thermal rack stability of +/-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0.1C</a:t>
            </a:r>
          </a:p>
          <a:p>
            <a:pPr hangingPunct="0"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Off-frequency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pilot tone used to further improve long-term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>drift.</a:t>
            </a:r>
          </a:p>
          <a:p>
            <a:pPr hangingPunc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8M samples (ADC data,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TbT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FOFB)</a:t>
            </a:r>
          </a:p>
          <a:p>
            <a:pPr hangingPunc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Simultaneous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EPICS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communication</a:t>
            </a:r>
            <a:endParaRPr lang="en-US" kern="0" dirty="0">
              <a:solidFill>
                <a:srgbClr val="000000"/>
              </a:solidFill>
              <a:latin typeface="Arial" pitchFamily="34" charset="0"/>
              <a:ea typeface="Osaka" pitchFamily="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0436" y="6494977"/>
            <a:ext cx="2774052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K. Ha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etal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., ICALEPCS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086" y="248532"/>
            <a:ext cx="7600478" cy="968979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2800" dirty="0"/>
              <a:t>High-Power  Photon BPMs </a:t>
            </a:r>
            <a:br>
              <a:rPr lang="en-US" sz="2800" dirty="0"/>
            </a:br>
            <a:r>
              <a:rPr lang="en-US" sz="2800" dirty="0"/>
              <a:t>Based on X-ray Fluorescence at </a:t>
            </a:r>
            <a:r>
              <a:rPr lang="en-US" sz="2800" dirty="0" smtClean="0"/>
              <a:t>APS (G. Decker)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6358" y="2308424"/>
            <a:ext cx="3732480" cy="26877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1578" y="5130449"/>
            <a:ext cx="3893796" cy="102628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IR camera image of copper GRID-XBPM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intercepting approx. 5 kW of x-rays from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two in-line undulator A sources with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102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mA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 of stored beam</a:t>
            </a:r>
            <a:r>
              <a:rPr lang="en-US" sz="1600" dirty="0" smtClean="0">
                <a:latin typeface="Arial" pitchFamily="18"/>
                <a:ea typeface="WenQuanYi Zen Hei" pitchFamily="2"/>
                <a:cs typeface="Lohit Devanagari" pitchFamily="2"/>
              </a:rPr>
              <a:t>.</a:t>
            </a: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499992" y="1869175"/>
            <a:ext cx="4464495" cy="839745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800" dirty="0"/>
              <a:t>Linear XBPM Vertical Response for</a:t>
            </a:r>
            <a:br>
              <a:rPr lang="en-US" sz="1800" dirty="0"/>
            </a:br>
            <a:r>
              <a:rPr lang="en-US" sz="1800" dirty="0"/>
              <a:t> Greater than 3 Decades of Signal Intensity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402568" y="2759009"/>
            <a:ext cx="4561920" cy="3550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4048" y="6318005"/>
            <a:ext cx="3528392" cy="4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1400"/>
            </a:pPr>
            <a:r>
              <a:rPr lang="en-US" dirty="0">
                <a:latin typeface="Arial" pitchFamily="18"/>
                <a:ea typeface="WenQuanYi Zen Hei" pitchFamily="2"/>
                <a:cs typeface="Lohit Devanagari" pitchFamily="2"/>
              </a:rPr>
              <a:t>Vertical Position</a:t>
            </a:r>
          </a:p>
          <a:p>
            <a:pPr algn="ctr" hangingPunct="0">
              <a:buNone/>
              <a:defRPr sz="1400"/>
            </a:pPr>
            <a:r>
              <a:rPr lang="en-US" dirty="0">
                <a:latin typeface="Arial" pitchFamily="18"/>
                <a:ea typeface="WenQuanYi Zen Hei" pitchFamily="2"/>
                <a:cs typeface="Lohit Devanagari" pitchFamily="2"/>
              </a:rPr>
              <a:t>(at 27 meters from source)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079" y="6421769"/>
            <a:ext cx="2267898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B.X. Yang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etal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., PAC11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127050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Extensive studies have </a:t>
            </a:r>
            <a:r>
              <a:rPr lang="en-GB" dirty="0" smtClean="0"/>
              <a:t>taken place </a:t>
            </a:r>
            <a:r>
              <a:rPr lang="en-GB" dirty="0" smtClean="0"/>
              <a:t>at the APS </a:t>
            </a:r>
            <a:r>
              <a:rPr lang="en-GB" dirty="0" smtClean="0"/>
              <a:t>investigating copper </a:t>
            </a:r>
            <a:r>
              <a:rPr lang="en-GB" dirty="0" smtClean="0"/>
              <a:t>x-ray fluorescence vs.</a:t>
            </a:r>
          </a:p>
          <a:p>
            <a:pPr algn="ctr"/>
            <a:r>
              <a:rPr lang="en-GB" dirty="0" smtClean="0"/>
              <a:t>photoemission for photon </a:t>
            </a:r>
            <a:r>
              <a:rPr lang="en-GB" dirty="0" smtClean="0"/>
              <a:t>beam position </a:t>
            </a:r>
            <a:r>
              <a:rPr lang="en-GB" dirty="0" smtClean="0"/>
              <a:t>monitoring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242" y="2977805"/>
            <a:ext cx="229892" cy="53961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endParaRPr lang="en-US" sz="1500" dirty="0">
              <a:latin typeface="Arial" pitchFamily="18"/>
              <a:ea typeface="WenQuanYi Zen Hei" pitchFamily="2"/>
              <a:cs typeface="Lohit Devanagari" pitchFamily="2"/>
            </a:endParaRPr>
          </a:p>
          <a:p>
            <a:pPr>
              <a:buNone/>
            </a:pPr>
            <a:endParaRPr lang="en-US" sz="15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79512" y="260648"/>
            <a:ext cx="8652584" cy="824397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2400" dirty="0" smtClean="0"/>
              <a:t>Pulsed Magnets for injection into small-dynamic-aperture machines</a:t>
            </a:r>
            <a:br>
              <a:rPr lang="en-US" sz="2400" dirty="0" smtClean="0"/>
            </a:br>
            <a:r>
              <a:rPr lang="en-US" sz="2400" dirty="0" smtClean="0"/>
              <a:t> (Andreas </a:t>
            </a:r>
            <a:r>
              <a:rPr lang="en-US" sz="2400" dirty="0" err="1" smtClean="0"/>
              <a:t>Jankowiak</a:t>
            </a:r>
            <a:r>
              <a:rPr lang="en-US" sz="2400" dirty="0" smtClean="0"/>
              <a:t>, HZB-BESSY)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3568" y="1268760"/>
            <a:ext cx="4238308" cy="31107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20072" y="1385406"/>
            <a:ext cx="3752640" cy="205797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Aft>
                <a:spcPts val="653"/>
              </a:spcAft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Single pulsed nonlinear kick element with zero field at stored beam location used to minimize impact of  injection on stored beam during top-up operation:</a:t>
            </a:r>
          </a:p>
          <a:p>
            <a:pPr hangingPunct="0">
              <a:lnSpc>
                <a:spcPct val="125000"/>
              </a:lnSpc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 Four-wire BESSY design*</a:t>
            </a:r>
          </a:p>
          <a:p>
            <a:pPr hangingPunct="0">
              <a:lnSpc>
                <a:spcPct val="125000"/>
              </a:lnSpc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 Pulsed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Quadrupole</a:t>
            </a:r>
            <a:r>
              <a:rPr lang="en-US" sz="1600" dirty="0" smtClean="0">
                <a:latin typeface="Arial" pitchFamily="18"/>
                <a:ea typeface="WenQuanYi Zen Hei" pitchFamily="2"/>
                <a:cs typeface="Lohit Devanagari" pitchFamily="2"/>
              </a:rPr>
              <a:t>**</a:t>
            </a: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0281" y="4941168"/>
            <a:ext cx="47517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Injection </a:t>
            </a:r>
            <a:r>
              <a:rPr lang="en-US" dirty="0"/>
              <a:t>efficiency up to 85 </a:t>
            </a:r>
            <a:r>
              <a:rPr lang="en-US" dirty="0" smtClean="0"/>
              <a:t>%</a:t>
            </a:r>
            <a:endParaRPr 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no </a:t>
            </a:r>
            <a:r>
              <a:rPr lang="en-US" dirty="0"/>
              <a:t>excessive thermal </a:t>
            </a:r>
            <a:r>
              <a:rPr lang="en-US" dirty="0" smtClean="0"/>
              <a:t>heating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kick </a:t>
            </a:r>
            <a:r>
              <a:rPr lang="en-US" dirty="0"/>
              <a:t>experienced by stored beam </a:t>
            </a:r>
            <a:r>
              <a:rPr lang="en-US" dirty="0" smtClean="0"/>
              <a:t>strongly reduced but still non zero</a:t>
            </a:r>
            <a:endParaRPr lang="en-US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843" y="4941168"/>
            <a:ext cx="3076613" cy="17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3131840" cy="18127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55293" y="2131300"/>
            <a:ext cx="3163627" cy="3285123"/>
            <a:chOff x="4972320" y="1741680"/>
            <a:chExt cx="3487679" cy="36212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972320" y="1741680"/>
              <a:ext cx="3487679" cy="3621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reeform 3"/>
            <p:cNvSpPr/>
            <p:nvPr/>
          </p:nvSpPr>
          <p:spPr>
            <a:xfrm>
              <a:off x="6964560" y="3583440"/>
              <a:ext cx="184320" cy="183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3399"/>
            </a:solidFill>
            <a:ln w="9360">
              <a:solidFill>
                <a:srgbClr val="333399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224840" y="2456280"/>
              <a:ext cx="184320" cy="183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00"/>
            </a:solidFill>
            <a:ln w="9360">
              <a:solidFill>
                <a:srgbClr val="FF33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4879501" y="1977749"/>
            <a:ext cx="3868963" cy="4431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bunch length – current relation</a:t>
            </a:r>
          </a:p>
        </p:txBody>
      </p:sp>
      <p:sp>
        <p:nvSpPr>
          <p:cNvPr id="7" name="Straight Connector 6"/>
          <p:cNvSpPr/>
          <p:nvPr/>
        </p:nvSpPr>
        <p:spPr>
          <a:xfrm flipH="1">
            <a:off x="6814362" y="2979768"/>
            <a:ext cx="172746" cy="784785"/>
          </a:xfrm>
          <a:prstGeom prst="line">
            <a:avLst/>
          </a:prstGeom>
          <a:noFill/>
          <a:ln w="28440">
            <a:solidFill>
              <a:srgbClr val="3333FF"/>
            </a:solidFill>
            <a:prstDash val="solid"/>
            <a:miter/>
            <a:tailEnd type="arrow"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4813" y="1977749"/>
            <a:ext cx="4033176" cy="4431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sc-cavities for bunch shortening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5165932" y="3035614"/>
            <a:ext cx="2620900" cy="5552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V="1">
            <a:off x="5147318" y="4085587"/>
            <a:ext cx="2620900" cy="5879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0714" y="3977814"/>
            <a:ext cx="4027682" cy="1280215"/>
            <a:chOff x="392400" y="3777120"/>
            <a:chExt cx="4440240" cy="1411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92400" y="3777120"/>
              <a:ext cx="4440240" cy="1411200"/>
              <a:chOff x="392400" y="3777120"/>
              <a:chExt cx="4440240" cy="1411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 t="7622" b="11687"/>
              <a:stretch>
                <a:fillRect/>
              </a:stretch>
            </p:blipFill>
            <p:spPr>
              <a:xfrm>
                <a:off x="392400" y="3777120"/>
                <a:ext cx="4440240" cy="1411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1886760" y="4020840"/>
                <a:ext cx="1518840" cy="567000"/>
                <a:chOff x="1886760" y="4020840"/>
                <a:chExt cx="1518840" cy="5670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alphaModFix/>
                  <a:lum/>
                </a:blip>
                <a:srcRect l="16861" t="12195" r="27398" b="24389"/>
                <a:stretch>
                  <a:fillRect/>
                </a:stretch>
              </p:blipFill>
              <p:spPr>
                <a:xfrm>
                  <a:off x="1886760" y="4020840"/>
                  <a:ext cx="758520" cy="56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alphaModFix/>
                  <a:lum/>
                </a:blip>
                <a:srcRect l="16861" t="12195" r="27398" b="24389"/>
                <a:stretch>
                  <a:fillRect/>
                </a:stretch>
              </p:blipFill>
              <p:spPr>
                <a:xfrm>
                  <a:off x="2647080" y="4020840"/>
                  <a:ext cx="758520" cy="56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7" name="Freeform 16"/>
            <p:cNvSpPr/>
            <p:nvPr/>
          </p:nvSpPr>
          <p:spPr>
            <a:xfrm>
              <a:off x="4286520" y="4330079"/>
              <a:ext cx="284040" cy="22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7520" y="4375440"/>
              <a:ext cx="284040" cy="22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1354501" y="2965399"/>
            <a:ext cx="2736025" cy="6576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r>
              <a:rPr lang="en-US" sz="1600" dirty="0">
                <a:latin typeface="Comic Sans MS" pitchFamily="66"/>
                <a:ea typeface="WenQuanYi Zen Hei" pitchFamily="2"/>
                <a:cs typeface="Lohit Devanagari" pitchFamily="2"/>
              </a:rPr>
              <a:t>sc-cavities (scheme)</a:t>
            </a:r>
          </a:p>
          <a:p>
            <a:pPr algn="ctr">
              <a:buNone/>
            </a:pPr>
            <a:r>
              <a:rPr lang="en-US" sz="1600" dirty="0">
                <a:latin typeface="Comic Sans MS" pitchFamily="66"/>
                <a:ea typeface="WenQuanYi Zen Hei" pitchFamily="2"/>
                <a:cs typeface="Lohit Devanagari" pitchFamily="2"/>
              </a:rPr>
              <a:t>100x enhanced </a:t>
            </a:r>
            <a:r>
              <a:rPr lang="en-US" sz="1600" dirty="0" err="1">
                <a:latin typeface="Comic Sans MS" pitchFamily="66"/>
                <a:ea typeface="WenQuanYi Zen Hei" pitchFamily="2"/>
                <a:cs typeface="Lohit Devanagari" pitchFamily="2"/>
              </a:rPr>
              <a:t>rf</a:t>
            </a:r>
            <a:r>
              <a:rPr lang="en-US" sz="1600" dirty="0">
                <a:latin typeface="Comic Sans MS" pitchFamily="66"/>
                <a:ea typeface="WenQuanYi Zen Hei" pitchFamily="2"/>
                <a:cs typeface="Lohit Devanagari" pitchFamily="2"/>
              </a:rPr>
              <a:t>-gradient</a:t>
            </a:r>
          </a:p>
        </p:txBody>
      </p:sp>
      <p:sp>
        <p:nvSpPr>
          <p:cNvPr id="20" name="Freeform 19"/>
          <p:cNvSpPr/>
          <p:nvPr/>
        </p:nvSpPr>
        <p:spPr>
          <a:xfrm>
            <a:off x="2394819" y="5402053"/>
            <a:ext cx="807421" cy="318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straight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1971935" y="5309956"/>
            <a:ext cx="1633082" cy="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headEnd type="arrow"/>
            <a:tailEnd type="arrow"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59476" y="5216226"/>
            <a:ext cx="675414" cy="232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7967" tIns="0" rIns="97967" bIns="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~ 5 m</a:t>
            </a:r>
          </a:p>
        </p:txBody>
      </p:sp>
      <p:sp>
        <p:nvSpPr>
          <p:cNvPr id="23" name="Freeform 22"/>
          <p:cNvSpPr/>
          <p:nvPr/>
        </p:nvSpPr>
        <p:spPr>
          <a:xfrm>
            <a:off x="1482434" y="3823665"/>
            <a:ext cx="1119108" cy="318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cavity V</a:t>
            </a:r>
            <a:r>
              <a:rPr lang="en-US" sz="1300" b="1" baseline="-25000" dirty="0">
                <a:latin typeface="Comic Sans MS" pitchFamily="66"/>
                <a:ea typeface="WenQuanYi Zen Hei" pitchFamily="2"/>
                <a:cs typeface="Lohit Devanagari" pitchFamily="2"/>
              </a:rPr>
              <a:t>1</a:t>
            </a: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,f</a:t>
            </a:r>
            <a:r>
              <a:rPr lang="en-US" sz="1300" b="1" baseline="-25000" dirty="0">
                <a:latin typeface="Comic Sans MS" pitchFamily="66"/>
                <a:ea typeface="WenQuanYi Zen Hei" pitchFamily="2"/>
                <a:cs typeface="Lohit Devanagari" pitchFamily="2"/>
              </a:rPr>
              <a:t>1</a:t>
            </a:r>
          </a:p>
        </p:txBody>
      </p:sp>
      <p:sp>
        <p:nvSpPr>
          <p:cNvPr id="24" name="Freeform 23"/>
          <p:cNvSpPr/>
          <p:nvPr/>
        </p:nvSpPr>
        <p:spPr>
          <a:xfrm>
            <a:off x="3088087" y="3823665"/>
            <a:ext cx="1119108" cy="318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cavity V</a:t>
            </a:r>
            <a:r>
              <a:rPr lang="en-US" sz="1300" b="1" baseline="-25000" dirty="0">
                <a:latin typeface="Comic Sans MS" pitchFamily="66"/>
                <a:ea typeface="WenQuanYi Zen Hei" pitchFamily="2"/>
                <a:cs typeface="Lohit Devanagari" pitchFamily="2"/>
              </a:rPr>
              <a:t>2</a:t>
            </a:r>
            <a:r>
              <a:rPr lang="en-US" sz="1300" b="1" dirty="0">
                <a:latin typeface="Comic Sans MS" pitchFamily="66"/>
                <a:ea typeface="WenQuanYi Zen Hei" pitchFamily="2"/>
                <a:cs typeface="Lohit Devanagari" pitchFamily="2"/>
              </a:rPr>
              <a:t>,f</a:t>
            </a:r>
            <a:r>
              <a:rPr lang="en-US" sz="1300" b="1" baseline="-25000" dirty="0">
                <a:latin typeface="Comic Sans MS" pitchFamily="66"/>
                <a:ea typeface="WenQuanYi Zen Hei" pitchFamily="2"/>
                <a:cs typeface="Lohit Devanagari" pitchFamily="2"/>
              </a:rPr>
              <a:t>2</a:t>
            </a:r>
          </a:p>
        </p:txBody>
      </p:sp>
      <p:sp>
        <p:nvSpPr>
          <p:cNvPr id="25" name="Straight Connector 24"/>
          <p:cNvSpPr/>
          <p:nvPr/>
        </p:nvSpPr>
        <p:spPr>
          <a:xfrm>
            <a:off x="2169498" y="4084280"/>
            <a:ext cx="218789" cy="414764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H="1">
            <a:off x="3127925" y="4088526"/>
            <a:ext cx="219117" cy="414764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246073" y="5517232"/>
            <a:ext cx="2617532" cy="318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     -&gt;J. </a:t>
            </a:r>
            <a:r>
              <a:rPr lang="en-US" sz="1300" dirty="0" err="1">
                <a:latin typeface="Comic Sans MS" pitchFamily="66"/>
                <a:ea typeface="WenQuanYi Zen Hei" pitchFamily="2"/>
                <a:cs typeface="Lohit Devanagari" pitchFamily="2"/>
              </a:rPr>
              <a:t>Feikes</a:t>
            </a: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 et al, EPAC 2006</a:t>
            </a:r>
          </a:p>
        </p:txBody>
      </p:sp>
      <p:pic>
        <p:nvPicPr>
          <p:cNvPr id="29" name="Grafik 7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74773" y="551279"/>
            <a:ext cx="8294400" cy="6508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079143" y="697589"/>
            <a:ext cx="5595821" cy="47562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>
                <a:solidFill>
                  <a:srgbClr val="FFFFFF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Comic Sans MS" pitchFamily="66"/>
                <a:ea typeface="WenQuanYi Zen Hei" pitchFamily="2"/>
                <a:cs typeface="Lohit Devanagari" pitchFamily="2"/>
              </a:rPr>
              <a:t>BESSY II and Superconducting Cavities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1720" y="1238393"/>
            <a:ext cx="2923286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G.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Wuestefeld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, HZB BESSY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98391" y="695154"/>
            <a:ext cx="3770603" cy="3717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Comic Sans MS" pitchFamily="66"/>
                <a:ea typeface="WenQuanYi Zen Hei" pitchFamily="2"/>
                <a:cs typeface="Lohit Devanagari" pitchFamily="2"/>
              </a:rPr>
              <a:t>Simultaneously long &amp; short bunches</a:t>
            </a:r>
          </a:p>
        </p:txBody>
      </p:sp>
      <p:sp>
        <p:nvSpPr>
          <p:cNvPr id="3" name="Freeform 2"/>
          <p:cNvSpPr/>
          <p:nvPr/>
        </p:nvSpPr>
        <p:spPr>
          <a:xfrm>
            <a:off x="1215532" y="4581128"/>
            <a:ext cx="6415686" cy="18727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00"/>
            </a:solidFill>
            <a:prstDash val="solid"/>
            <a:miter/>
          </a:ln>
        </p:spPr>
        <p:txBody>
          <a:bodyPr vert="horz" wrap="none" lIns="81639" tIns="42452" rIns="81639" bIns="42452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Future goal is to operate </a:t>
            </a:r>
          </a:p>
          <a:p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 </a:t>
            </a:r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flexible </a:t>
            </a: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fill pattern, I&lt;300 </a:t>
            </a:r>
            <a:r>
              <a:rPr lang="en-US" sz="2000" dirty="0" err="1" smtClean="0">
                <a:latin typeface="Comic Sans MS" pitchFamily="66"/>
                <a:ea typeface="WenQuanYi Zen Hei" pitchFamily="2"/>
                <a:cs typeface="Lohit Devanagari" pitchFamily="2"/>
              </a:rPr>
              <a:t>mA</a:t>
            </a:r>
            <a:endParaRPr lang="en-US" sz="2000" dirty="0">
              <a:latin typeface="Comic Sans MS" pitchFamily="66"/>
              <a:ea typeface="WenQuanYi Zen Hei" pitchFamily="2"/>
              <a:cs typeface="Lohit Devanagari" pitchFamily="2"/>
            </a:endParaRPr>
          </a:p>
          <a:p>
            <a:r>
              <a:rPr lang="en-US" sz="2000" u="sng" dirty="0" smtClean="0">
                <a:latin typeface="Comic Sans MS" pitchFamily="66"/>
                <a:ea typeface="WenQuanYi Zen Hei" pitchFamily="2"/>
                <a:cs typeface="Lohit Devanagari" pitchFamily="2"/>
              </a:rPr>
              <a:t> </a:t>
            </a:r>
            <a:r>
              <a:rPr lang="en-US" sz="2000" u="sng" dirty="0" smtClean="0">
                <a:latin typeface="Comic Sans MS" pitchFamily="66"/>
                <a:ea typeface="WenQuanYi Zen Hei" pitchFamily="2"/>
                <a:cs typeface="Lohit Devanagari" pitchFamily="2"/>
              </a:rPr>
              <a:t>15 </a:t>
            </a:r>
            <a:r>
              <a:rPr lang="en-US" sz="2000" u="sng" dirty="0" err="1">
                <a:latin typeface="Comic Sans MS" pitchFamily="66"/>
                <a:ea typeface="WenQuanYi Zen Hei" pitchFamily="2"/>
                <a:cs typeface="Lohit Devanagari" pitchFamily="2"/>
              </a:rPr>
              <a:t>ps</a:t>
            </a:r>
            <a:r>
              <a:rPr lang="en-US" sz="2000" u="sng" dirty="0">
                <a:latin typeface="Comic Sans MS" pitchFamily="66"/>
                <a:ea typeface="WenQuanYi Zen Hei" pitchFamily="2"/>
                <a:cs typeface="Lohit Devanagari" pitchFamily="2"/>
              </a:rPr>
              <a:t> &amp; 1.5</a:t>
            </a: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 </a:t>
            </a:r>
            <a:r>
              <a:rPr lang="en-US" sz="2000" dirty="0" err="1">
                <a:latin typeface="Comic Sans MS" pitchFamily="66"/>
                <a:ea typeface="WenQuanYi Zen Hei" pitchFamily="2"/>
                <a:cs typeface="Lohit Devanagari" pitchFamily="2"/>
              </a:rPr>
              <a:t>ps</a:t>
            </a: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 pulses simultaneous at all beam </a:t>
            </a:r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ports</a:t>
            </a:r>
          </a:p>
          <a:p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THZ </a:t>
            </a:r>
            <a:r>
              <a:rPr lang="en-US" sz="2000" dirty="0" err="1" smtClean="0">
                <a:latin typeface="Comic Sans MS" pitchFamily="66"/>
                <a:ea typeface="WenQuanYi Zen Hei" pitchFamily="2"/>
                <a:cs typeface="Lohit Devanagari" pitchFamily="2"/>
              </a:rPr>
              <a:t>poer</a:t>
            </a:r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 increase x10000</a:t>
            </a:r>
            <a:endParaRPr lang="en-US" sz="2000" dirty="0" smtClean="0">
              <a:latin typeface="Comic Sans MS" pitchFamily="66"/>
              <a:ea typeface="WenQuanYi Zen Hei" pitchFamily="2"/>
              <a:cs typeface="Lohit Devanagari" pitchFamily="2"/>
            </a:endParaRPr>
          </a:p>
          <a:p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 all </a:t>
            </a:r>
            <a:r>
              <a:rPr lang="en-US" sz="2000" dirty="0">
                <a:latin typeface="Comic Sans MS" pitchFamily="66"/>
                <a:ea typeface="WenQuanYi Zen Hei" pitchFamily="2"/>
                <a:cs typeface="Lohit Devanagari" pitchFamily="2"/>
              </a:rPr>
              <a:t>IDs </a:t>
            </a:r>
            <a:r>
              <a:rPr lang="en-US" sz="2000" dirty="0" smtClean="0">
                <a:latin typeface="Comic Sans MS" pitchFamily="66"/>
                <a:ea typeface="WenQuanYi Zen Hei" pitchFamily="2"/>
                <a:cs typeface="Lohit Devanagari" pitchFamily="2"/>
              </a:rPr>
              <a:t>available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17332" y="3449195"/>
            <a:ext cx="3906857" cy="362601"/>
            <a:chOff x="2700720" y="3370320"/>
            <a:chExt cx="4307039" cy="399700"/>
          </a:xfrm>
        </p:grpSpPr>
        <p:sp>
          <p:nvSpPr>
            <p:cNvPr id="5" name="Freeform 4"/>
            <p:cNvSpPr/>
            <p:nvPr/>
          </p:nvSpPr>
          <p:spPr>
            <a:xfrm>
              <a:off x="2700720" y="3370320"/>
              <a:ext cx="4105080" cy="3997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buNone/>
              </a:pPr>
              <a:r>
                <a:rPr lang="en-US" sz="1500" dirty="0">
                  <a:latin typeface="Comic Sans MS" pitchFamily="66"/>
                  <a:ea typeface="WenQuanYi Zen Hei" pitchFamily="2"/>
                  <a:cs typeface="Lohit Devanagari" pitchFamily="2"/>
                </a:rPr>
                <a:t>rel. long. phase position / ns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6142319" y="3535200"/>
              <a:ext cx="86544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5400000">
            <a:off x="179600" y="2444464"/>
            <a:ext cx="1365415" cy="3626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500" dirty="0">
                <a:latin typeface="Comic Sans MS" pitchFamily="66"/>
                <a:ea typeface="WenQuanYi Zen Hei" pitchFamily="2"/>
                <a:cs typeface="Lohit Devanagari" pitchFamily="2"/>
              </a:rPr>
              <a:t>Voltage / MV</a:t>
            </a:r>
          </a:p>
        </p:txBody>
      </p:sp>
      <p:sp>
        <p:nvSpPr>
          <p:cNvPr id="9" name="Freeform 8"/>
          <p:cNvSpPr/>
          <p:nvPr/>
        </p:nvSpPr>
        <p:spPr>
          <a:xfrm>
            <a:off x="1254531" y="3819217"/>
            <a:ext cx="2074199" cy="5591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   </a:t>
            </a:r>
            <a:r>
              <a:rPr lang="en-US" sz="1300" b="1" dirty="0">
                <a:solidFill>
                  <a:srgbClr val="00CC00"/>
                </a:solidFill>
                <a:latin typeface="Comic Sans MS" pitchFamily="66"/>
                <a:ea typeface="WenQuanYi Zen Hei" pitchFamily="2"/>
                <a:cs typeface="Lohit Devanagari" pitchFamily="2"/>
              </a:rPr>
              <a:t>0.5 GHz, 1.5 MV</a:t>
            </a:r>
          </a:p>
          <a:p>
            <a:pPr>
              <a:buNone/>
            </a:pP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   V’=</a:t>
            </a:r>
            <a:r>
              <a:rPr lang="en-US" sz="1300" dirty="0" err="1">
                <a:latin typeface="Comic Sans MS" pitchFamily="66"/>
                <a:ea typeface="WenQuanYi Zen Hei" pitchFamily="2"/>
                <a:cs typeface="Lohit Devanagari" pitchFamily="2"/>
              </a:rPr>
              <a:t>Vxf</a:t>
            </a:r>
            <a:r>
              <a:rPr lang="en-US" sz="1300" baseline="-25000" dirty="0" err="1">
                <a:latin typeface="Comic Sans MS" pitchFamily="66"/>
                <a:ea typeface="WenQuanYi Zen Hei" pitchFamily="2"/>
                <a:cs typeface="Lohit Devanagari" pitchFamily="2"/>
              </a:rPr>
              <a:t>rf</a:t>
            </a: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= </a:t>
            </a:r>
            <a:r>
              <a:rPr lang="en-US" sz="1300" u="sng" dirty="0">
                <a:latin typeface="Comic Sans MS" pitchFamily="66"/>
                <a:ea typeface="WenQuanYi Zen Hei" pitchFamily="2"/>
                <a:cs typeface="Lohit Devanagari" pitchFamily="2"/>
              </a:rPr>
              <a:t>0.75 </a:t>
            </a:r>
            <a:r>
              <a:rPr lang="en-US" sz="1300" u="sng" dirty="0" err="1">
                <a:latin typeface="Comic Sans MS" pitchFamily="66"/>
                <a:ea typeface="WenQuanYi Zen Hei" pitchFamily="2"/>
                <a:cs typeface="Lohit Devanagari" pitchFamily="2"/>
              </a:rPr>
              <a:t>MVGHz</a:t>
            </a:r>
            <a:endParaRPr lang="en-US" sz="1300" u="sng" dirty="0">
              <a:latin typeface="Comic Sans MS" pitchFamily="66"/>
              <a:ea typeface="WenQuanYi Zen Hei" pitchFamily="2"/>
              <a:cs typeface="Lohit Devanagari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6283" y="1728090"/>
            <a:ext cx="2331249" cy="1814182"/>
            <a:chOff x="792360" y="1473119"/>
            <a:chExt cx="2570040" cy="1999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92360" y="1473119"/>
              <a:ext cx="2570040" cy="19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Freeform 11"/>
            <p:cNvSpPr/>
            <p:nvPr/>
          </p:nvSpPr>
          <p:spPr>
            <a:xfrm>
              <a:off x="1314000" y="1854360"/>
              <a:ext cx="424269" cy="43341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None/>
              </a:pPr>
              <a:r>
                <a:rPr lang="en-US" sz="1100" dirty="0">
                  <a:solidFill>
                    <a:srgbClr val="FF3300"/>
                  </a:solidFill>
                  <a:latin typeface="Comic Sans MS" pitchFamily="66"/>
                  <a:ea typeface="WenQuanYi Zen Hei" pitchFamily="2"/>
                  <a:cs typeface="Lohit Devanagari" pitchFamily="2"/>
                </a:rPr>
                <a:t>long</a:t>
              </a:r>
            </a:p>
            <a:p>
              <a:pPr>
                <a:buNone/>
              </a:pPr>
              <a:r>
                <a:rPr lang="en-US" sz="1100" dirty="0">
                  <a:solidFill>
                    <a:srgbClr val="FF3300"/>
                  </a:solidFill>
                  <a:latin typeface="Comic Sans MS" pitchFamily="66"/>
                  <a:ea typeface="WenQuanYi Zen Hei" pitchFamily="2"/>
                  <a:cs typeface="Lohit Devanagari" pitchFamily="2"/>
                </a:rPr>
                <a:t>bunch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868040" y="2143800"/>
              <a:ext cx="89640" cy="267840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86680" y="2416320"/>
              <a:ext cx="414720" cy="160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33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92960" y="2416320"/>
              <a:ext cx="414720" cy="160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33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38519" y="2414160"/>
              <a:ext cx="414720" cy="16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33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17" name="Straight Connector 16"/>
          <p:cNvSpPr/>
          <p:nvPr/>
        </p:nvSpPr>
        <p:spPr>
          <a:xfrm flipV="1">
            <a:off x="1170609" y="2052063"/>
            <a:ext cx="0" cy="785112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WenQuanYi Zen Hei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13311" y="1486090"/>
            <a:ext cx="2170957" cy="3268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present </a:t>
            </a:r>
            <a:r>
              <a:rPr lang="en-US" sz="1300" dirty="0" err="1">
                <a:latin typeface="Comic Sans MS" pitchFamily="66"/>
                <a:ea typeface="WenQuanYi Zen Hei" pitchFamily="2"/>
                <a:cs typeface="Lohit Devanagari" pitchFamily="2"/>
              </a:rPr>
              <a:t>nc</a:t>
            </a:r>
            <a:r>
              <a:rPr lang="en-US" sz="1300" dirty="0">
                <a:latin typeface="Comic Sans MS" pitchFamily="66"/>
                <a:ea typeface="WenQuanYi Zen Hei" pitchFamily="2"/>
                <a:cs typeface="Lohit Devanagari" pitchFamily="2"/>
              </a:rPr>
              <a:t>-cavity (power)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29036" y="1484784"/>
            <a:ext cx="2328115" cy="2903685"/>
            <a:chOff x="6131160" y="1204920"/>
            <a:chExt cx="2566586" cy="3200775"/>
          </a:xfrm>
        </p:grpSpPr>
        <p:grpSp>
          <p:nvGrpSpPr>
            <p:cNvPr id="20" name="Group 19"/>
            <p:cNvGrpSpPr/>
            <p:nvPr/>
          </p:nvGrpSpPr>
          <p:grpSpPr>
            <a:xfrm>
              <a:off x="6186600" y="1741320"/>
              <a:ext cx="2292480" cy="1541520"/>
              <a:chOff x="6186600" y="1741320"/>
              <a:chExt cx="2292480" cy="154152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 l="2779" t="7140" r="4446" b="4641"/>
              <a:stretch>
                <a:fillRect/>
              </a:stretch>
            </p:blipFill>
            <p:spPr>
              <a:xfrm>
                <a:off x="6262920" y="1741320"/>
                <a:ext cx="2216160" cy="1541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7196399" y="2384279"/>
                <a:ext cx="416160" cy="162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28440">
                <a:solidFill>
                  <a:srgbClr val="FF33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5400000">
                <a:off x="8064360" y="2797920"/>
                <a:ext cx="414360" cy="161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28440">
                <a:solidFill>
                  <a:srgbClr val="3333FF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5400000">
                <a:off x="6060420" y="2797740"/>
                <a:ext cx="414360" cy="162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28440">
                <a:solidFill>
                  <a:srgbClr val="3333FF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6446521" y="3789360"/>
              <a:ext cx="2073820" cy="61633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None/>
              </a:pPr>
              <a:r>
                <a:rPr lang="en-US" sz="1300" b="1" dirty="0">
                  <a:solidFill>
                    <a:srgbClr val="FF3300"/>
                  </a:solidFill>
                  <a:latin typeface="Comic Sans MS" pitchFamily="66"/>
                  <a:ea typeface="WenQuanYi Zen Hei" pitchFamily="2"/>
                  <a:cs typeface="Lohit Devanagari" pitchFamily="2"/>
                </a:rPr>
                <a:t>1.75 GHz, 21.4 MV</a:t>
              </a:r>
            </a:p>
            <a:p>
              <a:pPr>
                <a:buNone/>
              </a:pPr>
              <a:r>
                <a:rPr lang="en-US" sz="1300" dirty="0">
                  <a:latin typeface="Comic Sans MS" pitchFamily="66"/>
                  <a:ea typeface="WenQuanYi Zen Hei" pitchFamily="2"/>
                  <a:cs typeface="Lohit Devanagari" pitchFamily="2"/>
                </a:rPr>
                <a:t>V’ = </a:t>
              </a:r>
              <a:r>
                <a:rPr lang="en-US" sz="1300" dirty="0" err="1">
                  <a:latin typeface="Comic Sans MS" pitchFamily="66"/>
                  <a:ea typeface="WenQuanYi Zen Hei" pitchFamily="2"/>
                  <a:cs typeface="Lohit Devanagari" pitchFamily="2"/>
                </a:rPr>
                <a:t>Vxf</a:t>
              </a:r>
              <a:r>
                <a:rPr lang="en-US" sz="1300" baseline="-25000" dirty="0" err="1">
                  <a:latin typeface="Comic Sans MS" pitchFamily="66"/>
                  <a:ea typeface="WenQuanYi Zen Hei" pitchFamily="2"/>
                  <a:cs typeface="Lohit Devanagari" pitchFamily="2"/>
                </a:rPr>
                <a:t>rf</a:t>
              </a:r>
              <a:r>
                <a:rPr lang="en-US" sz="1300" dirty="0">
                  <a:latin typeface="Comic Sans MS" pitchFamily="66"/>
                  <a:ea typeface="WenQuanYi Zen Hei" pitchFamily="2"/>
                  <a:cs typeface="Lohit Devanagari" pitchFamily="2"/>
                </a:rPr>
                <a:t>= </a:t>
              </a:r>
              <a:r>
                <a:rPr lang="en-US" sz="1300" u="sng" dirty="0">
                  <a:latin typeface="Comic Sans MS" pitchFamily="66"/>
                  <a:ea typeface="WenQuanYi Zen Hei" pitchFamily="2"/>
                  <a:cs typeface="Lohit Devanagari" pitchFamily="2"/>
                </a:rPr>
                <a:t>75 </a:t>
              </a:r>
              <a:r>
                <a:rPr lang="en-US" sz="1300" u="sng" dirty="0" err="1">
                  <a:latin typeface="Comic Sans MS" pitchFamily="66"/>
                  <a:ea typeface="WenQuanYi Zen Hei" pitchFamily="2"/>
                  <a:cs typeface="Lohit Devanagari" pitchFamily="2"/>
                </a:rPr>
                <a:t>MVGHz</a:t>
              </a:r>
              <a:endParaRPr lang="en-US" sz="1300" u="sng" dirty="0">
                <a:latin typeface="Comic Sans MS" pitchFamily="66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37880" y="1641599"/>
              <a:ext cx="1509966" cy="21670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None/>
              </a:pPr>
              <a:r>
                <a:rPr lang="en-US" sz="1100" dirty="0">
                  <a:solidFill>
                    <a:srgbClr val="3333FF"/>
                  </a:solidFill>
                  <a:latin typeface="Comic Sans MS" pitchFamily="66"/>
                  <a:ea typeface="WenQuanYi Zen Hei" pitchFamily="2"/>
                  <a:cs typeface="Lohit Devanagari" pitchFamily="2"/>
                </a:rPr>
                <a:t>short</a:t>
              </a:r>
              <a:r>
                <a:rPr lang="en-US" sz="1100" dirty="0">
                  <a:latin typeface="Comic Sans MS" pitchFamily="66"/>
                  <a:ea typeface="WenQuanYi Zen Hei" pitchFamily="2"/>
                  <a:cs typeface="Lohit Devanagari" pitchFamily="2"/>
                </a:rPr>
                <a:t> &amp; </a:t>
              </a:r>
              <a:r>
                <a:rPr lang="en-US" sz="1100" dirty="0">
                  <a:solidFill>
                    <a:srgbClr val="FF3300"/>
                  </a:solidFill>
                  <a:latin typeface="Comic Sans MS" pitchFamily="66"/>
                  <a:ea typeface="WenQuanYi Zen Hei" pitchFamily="2"/>
                  <a:cs typeface="Lohit Devanagari" pitchFamily="2"/>
                </a:rPr>
                <a:t>long</a:t>
              </a:r>
              <a:r>
                <a:rPr lang="en-US" sz="1100" dirty="0">
                  <a:latin typeface="Comic Sans MS" pitchFamily="66"/>
                  <a:ea typeface="WenQuanYi Zen Hei" pitchFamily="2"/>
                  <a:cs typeface="Lohit Devanagari" pitchFamily="2"/>
                </a:rPr>
                <a:t> bunches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31160" y="1204920"/>
              <a:ext cx="2566586" cy="36026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None/>
              </a:pPr>
              <a:r>
                <a:rPr lang="en-US" sz="1300" dirty="0">
                  <a:latin typeface="Comic Sans MS" pitchFamily="66"/>
                  <a:ea typeface="WenQuanYi Zen Hei" pitchFamily="2"/>
                  <a:cs typeface="Lohit Devanagari" pitchFamily="2"/>
                </a:rPr>
                <a:t>sc-cavity # 1 &amp; 2 (focusing)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69161" y="2906641"/>
              <a:ext cx="844511" cy="21670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None/>
              </a:pPr>
              <a:r>
                <a:rPr lang="en-US" sz="1100" dirty="0">
                  <a:latin typeface="Comic Sans MS" pitchFamily="66"/>
                  <a:ea typeface="WenQuanYi Zen Hei" pitchFamily="2"/>
                  <a:cs typeface="Lohit Devanagari" pitchFamily="2"/>
                </a:rPr>
                <a:t>sum voltage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 flipH="1">
              <a:off x="6689879" y="3017880"/>
              <a:ext cx="16812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08640" y="1486090"/>
            <a:ext cx="2312309" cy="4237121"/>
            <a:chOff x="3462840" y="1206359"/>
            <a:chExt cx="2549160" cy="4670641"/>
          </a:xfrm>
        </p:grpSpPr>
        <p:grpSp>
          <p:nvGrpSpPr>
            <p:cNvPr id="31" name="Group 30"/>
            <p:cNvGrpSpPr/>
            <p:nvPr/>
          </p:nvGrpSpPr>
          <p:grpSpPr>
            <a:xfrm>
              <a:off x="3462840" y="1206359"/>
              <a:ext cx="2549160" cy="3188177"/>
              <a:chOff x="3462840" y="1206359"/>
              <a:chExt cx="2549160" cy="318817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462840" y="1476360"/>
                <a:ext cx="2549160" cy="1983960"/>
                <a:chOff x="3462840" y="1476360"/>
                <a:chExt cx="2549160" cy="198396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alphaModFix/>
                  <a:lum/>
                </a:blip>
                <a:srcRect/>
                <a:stretch>
                  <a:fillRect/>
                </a:stretch>
              </p:blipFill>
              <p:spPr>
                <a:xfrm>
                  <a:off x="3462840" y="1476360"/>
                  <a:ext cx="2549160" cy="19839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" name="Freeform 33"/>
                <p:cNvSpPr/>
                <p:nvPr/>
              </p:nvSpPr>
              <p:spPr>
                <a:xfrm rot="5400000">
                  <a:off x="3367079" y="2815920"/>
                  <a:ext cx="409680" cy="1598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noFill/>
                <a:ln w="28440">
                  <a:solidFill>
                    <a:srgbClr val="3333FF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WenQuanYi Zen Hei" pitchFamily="2"/>
                    <a:cs typeface="Lohit Devanagari" pitchFamily="2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3889440" y="1657439"/>
                  <a:ext cx="424269" cy="433414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wrap="none" lIns="0" tIns="0" rIns="0" bIns="0" anchor="t" anchorCtr="0" compatLnSpc="0">
                  <a:spAutoFit/>
                </a:bodyPr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>
                    <a:buNone/>
                  </a:pPr>
                  <a:r>
                    <a:rPr lang="en-US" sz="1100" dirty="0">
                      <a:solidFill>
                        <a:srgbClr val="3333FF"/>
                      </a:solidFill>
                      <a:latin typeface="Comic Sans MS" pitchFamily="66"/>
                      <a:ea typeface="WenQuanYi Zen Hei" pitchFamily="2"/>
                      <a:cs typeface="Lohit Devanagari" pitchFamily="2"/>
                    </a:rPr>
                    <a:t>short</a:t>
                  </a:r>
                </a:p>
                <a:p>
                  <a:pPr>
                    <a:buNone/>
                  </a:pPr>
                  <a:r>
                    <a:rPr lang="en-US" sz="1100" dirty="0">
                      <a:solidFill>
                        <a:srgbClr val="3333FF"/>
                      </a:solidFill>
                      <a:latin typeface="Comic Sans MS" pitchFamily="66"/>
                      <a:ea typeface="WenQuanYi Zen Hei" pitchFamily="2"/>
                      <a:cs typeface="Lohit Devanagari" pitchFamily="2"/>
                    </a:rPr>
                    <a:t>bunch</a:t>
                  </a:r>
                </a:p>
              </p:txBody>
            </p:sp>
            <p:sp>
              <p:nvSpPr>
                <p:cNvPr id="36" name="Straight Connector 35"/>
                <p:cNvSpPr/>
                <p:nvPr/>
              </p:nvSpPr>
              <p:spPr>
                <a:xfrm>
                  <a:off x="4435560" y="1916999"/>
                  <a:ext cx="276480" cy="338761"/>
                </a:xfrm>
                <a:prstGeom prst="line">
                  <a:avLst/>
                </a:prstGeom>
                <a:noFill/>
                <a:ln w="28440">
                  <a:solidFill>
                    <a:srgbClr val="3333FF"/>
                  </a:solidFill>
                  <a:prstDash val="solid"/>
                  <a:miter/>
                  <a:tailEnd type="arrow"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WenQuanYi Zen Hei" pitchFamily="2"/>
                    <a:cs typeface="Lohit Devanagari" pitchFamily="2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5400000">
                  <a:off x="4392360" y="2815920"/>
                  <a:ext cx="409680" cy="1598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noFill/>
                <a:ln w="28440">
                  <a:solidFill>
                    <a:srgbClr val="3333FF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WenQuanYi Zen Hei" pitchFamily="2"/>
                    <a:cs typeface="Lohit Devanagari" pitchFamily="2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rot="5400000">
                  <a:off x="5367420" y="2815740"/>
                  <a:ext cx="409680" cy="1602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noFill/>
                <a:ln w="28440">
                  <a:solidFill>
                    <a:srgbClr val="3333FF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WenQuanYi Zen Hei" pitchFamily="2"/>
                    <a:cs typeface="Lohit Devanagari" pitchFamily="2"/>
                  </a:endParaRPr>
                </a:p>
              </p:txBody>
            </p:sp>
          </p:grpSp>
          <p:sp>
            <p:nvSpPr>
              <p:cNvPr id="39" name="Freeform 38"/>
              <p:cNvSpPr/>
              <p:nvPr/>
            </p:nvSpPr>
            <p:spPr>
              <a:xfrm>
                <a:off x="3701159" y="3778201"/>
                <a:ext cx="2121887" cy="616335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>
                  <a:buNone/>
                </a:pPr>
                <a:r>
                  <a:rPr lang="en-US" sz="1300" b="1" dirty="0">
                    <a:solidFill>
                      <a:srgbClr val="333399"/>
                    </a:solidFill>
                    <a:latin typeface="Comic Sans MS" pitchFamily="66"/>
                    <a:ea typeface="WenQuanYi Zen Hei" pitchFamily="2"/>
                    <a:cs typeface="Lohit Devanagari" pitchFamily="2"/>
                  </a:rPr>
                  <a:t>1.5 GHz, 25 MV</a:t>
                </a:r>
              </a:p>
              <a:p>
                <a:pPr>
                  <a:buNone/>
                </a:pPr>
                <a:r>
                  <a:rPr lang="en-US" sz="1300" dirty="0">
                    <a:latin typeface="Comic Sans MS" pitchFamily="66"/>
                    <a:ea typeface="WenQuanYi Zen Hei" pitchFamily="2"/>
                    <a:cs typeface="Lohit Devanagari" pitchFamily="2"/>
                  </a:rPr>
                  <a:t>V’=</a:t>
                </a:r>
                <a:r>
                  <a:rPr lang="en-US" sz="1300" dirty="0" err="1">
                    <a:latin typeface="Comic Sans MS" pitchFamily="66"/>
                    <a:ea typeface="WenQuanYi Zen Hei" pitchFamily="2"/>
                    <a:cs typeface="Lohit Devanagari" pitchFamily="2"/>
                  </a:rPr>
                  <a:t>Vxf</a:t>
                </a:r>
                <a:r>
                  <a:rPr lang="en-US" sz="1300" baseline="-25000" dirty="0" err="1">
                    <a:latin typeface="Comic Sans MS" pitchFamily="66"/>
                    <a:ea typeface="WenQuanYi Zen Hei" pitchFamily="2"/>
                    <a:cs typeface="Lohit Devanagari" pitchFamily="2"/>
                  </a:rPr>
                  <a:t>rf</a:t>
                </a:r>
                <a:r>
                  <a:rPr lang="en-US" sz="1300" dirty="0">
                    <a:latin typeface="Comic Sans MS" pitchFamily="66"/>
                    <a:ea typeface="WenQuanYi Zen Hei" pitchFamily="2"/>
                    <a:cs typeface="Lohit Devanagari" pitchFamily="2"/>
                  </a:rPr>
                  <a:t>= </a:t>
                </a:r>
                <a:r>
                  <a:rPr lang="en-US" sz="1300" u="sng" dirty="0">
                    <a:latin typeface="Comic Sans MS" pitchFamily="66"/>
                    <a:ea typeface="WenQuanYi Zen Hei" pitchFamily="2"/>
                    <a:cs typeface="Lohit Devanagari" pitchFamily="2"/>
                  </a:rPr>
                  <a:t>37.5 </a:t>
                </a:r>
                <a:r>
                  <a:rPr lang="en-US" sz="1300" u="sng" dirty="0" err="1">
                    <a:latin typeface="Comic Sans MS" pitchFamily="66"/>
                    <a:ea typeface="WenQuanYi Zen Hei" pitchFamily="2"/>
                    <a:cs typeface="Lohit Devanagari" pitchFamily="2"/>
                  </a:rPr>
                  <a:t>MVGHz</a:t>
                </a:r>
                <a:endParaRPr lang="en-US" sz="1300" u="sng" dirty="0">
                  <a:latin typeface="Comic Sans MS" pitchFamily="66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673800" y="1206359"/>
                <a:ext cx="2224313" cy="36026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>
                  <a:buNone/>
                </a:pPr>
                <a:r>
                  <a:rPr lang="en-US" sz="1300" dirty="0">
                    <a:latin typeface="Comic Sans MS" pitchFamily="66"/>
                    <a:ea typeface="WenQuanYi Zen Hei" pitchFamily="2"/>
                    <a:cs typeface="Lohit Devanagari" pitchFamily="2"/>
                  </a:rPr>
                  <a:t>sc-cavity # 1 (focusing)</a:t>
                </a:r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4632840" y="5865840"/>
              <a:ext cx="10800" cy="11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WenQuanYi Zen Hei" pitchFamily="2"/>
                <a:cs typeface="Lohit Devanagari" pitchFamily="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13210" y="86265"/>
            <a:ext cx="2923286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G. </a:t>
            </a:r>
            <a:r>
              <a:rPr lang="en-US" sz="1600" dirty="0" err="1">
                <a:latin typeface="Arial" pitchFamily="18"/>
                <a:ea typeface="WenQuanYi Zen Hei" pitchFamily="2"/>
                <a:cs typeface="Lohit Devanagari" pitchFamily="2"/>
              </a:rPr>
              <a:t>Wuestefeld</a:t>
            </a:r>
            <a:r>
              <a:rPr lang="en-US" sz="1600" dirty="0">
                <a:latin typeface="Arial" pitchFamily="18"/>
                <a:ea typeface="WenQuanYi Zen Hei" pitchFamily="2"/>
                <a:cs typeface="Lohit Devanagari" pitchFamily="2"/>
              </a:rPr>
              <a:t>, HZB BESSY II</a:t>
            </a:r>
          </a:p>
        </p:txBody>
      </p:sp>
      <p:pic>
        <p:nvPicPr>
          <p:cNvPr id="43" name="Grafik 7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67544" y="581829"/>
            <a:ext cx="8294400" cy="65088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1411603" y="674579"/>
            <a:ext cx="5536661" cy="47562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400">
                <a:solidFill>
                  <a:srgbClr val="FFFFFF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Comic Sans MS" pitchFamily="66"/>
                <a:ea typeface="WenQuanYi Zen Hei" pitchFamily="2"/>
                <a:cs typeface="Lohit Devanagari" pitchFamily="2"/>
              </a:rPr>
              <a:t>Simultaneously Long and Short Bunches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663" y="3962400"/>
            <a:ext cx="30559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023878"/>
            <a:ext cx="480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1489075" algn="l"/>
                <a:tab pos="3200400" algn="l"/>
              </a:tabLst>
            </a:pPr>
            <a:r>
              <a:rPr lang="en-US" sz="2000" b="1" i="1" dirty="0" smtClean="0">
                <a:solidFill>
                  <a:srgbClr val="FF0000"/>
                </a:solidFill>
              </a:rPr>
              <a:t>C= 133 m	E = 2.5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</a:rPr>
              <a:t> = 26 nm</a:t>
            </a:r>
          </a:p>
          <a:p>
            <a:pPr marL="176213" indent="-176213">
              <a:spcBef>
                <a:spcPct val="5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10 beam lines specified for phase 1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176213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Under UNESCO auspices, patterned after CERN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Members: </a:t>
            </a:r>
            <a:r>
              <a:rPr lang="en-US" dirty="0" smtClean="0">
                <a:solidFill>
                  <a:srgbClr val="000000"/>
                </a:solidFill>
              </a:rPr>
              <a:t>Bahrain, Cyprus, Egypt, Israel, Iran, Jordan, Pakistan, Palestine, Turkey, Iraq pending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76213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45 Nobel laureates have endorsed SESAME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Accelerator group from Palestine, Jordan, Iran…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Uses BESSY-I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microtron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and 800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MeV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booster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SESAME – A Light Source for the Middle East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Herman Winick, SLAC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3886200"/>
            <a:ext cx="5943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Many component donations from international labs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Training program for young scientists, including sending them to international labs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International funding for travel to conferences, schools, etc.</a:t>
            </a:r>
          </a:p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Looking for funding to finish construction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WG noted that the 28-nm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emittance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might be reduced using Robinson wigglers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25" y="1082675"/>
            <a:ext cx="39401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1" fontAlgn="base">
              <a:spcBef>
                <a:spcPct val="0"/>
              </a:spcBef>
              <a:spcAft>
                <a:spcPts val="1200"/>
              </a:spcAft>
            </a:pPr>
            <a:r>
              <a:rPr lang="en-GB" sz="2800" b="1" dirty="0" smtClean="0"/>
              <a:t>Light Source in East Japan </a:t>
            </a:r>
            <a:r>
              <a:rPr lang="en-GB" sz="2400" dirty="0" smtClean="0"/>
              <a:t>– Hiroyuki Hama, </a:t>
            </a:r>
            <a:r>
              <a:rPr lang="en-GB" sz="2400" dirty="0" err="1" smtClean="0"/>
              <a:t>Tohuku</a:t>
            </a:r>
            <a:r>
              <a:rPr lang="en-GB" sz="2400" dirty="0" smtClean="0"/>
              <a:t> University</a:t>
            </a:r>
            <a:endParaRPr lang="en-US" sz="2400" dirty="0" smtClean="0">
              <a:cs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331855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29087"/>
            <a:ext cx="335234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10200" y="4572000"/>
            <a:ext cx="114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>
              <a:tabLst>
                <a:tab pos="1489075" algn="l"/>
                <a:tab pos="3200400" algn="l"/>
              </a:tabLst>
            </a:pPr>
            <a:r>
              <a:rPr lang="en-US" b="1" i="1" dirty="0" smtClean="0">
                <a:solidFill>
                  <a:srgbClr val="FF0000"/>
                </a:solidFill>
              </a:rPr>
              <a:t>C= 289 m</a:t>
            </a:r>
          </a:p>
          <a:p>
            <a:pPr>
              <a:tabLst>
                <a:tab pos="1489075" algn="l"/>
                <a:tab pos="3200400" algn="l"/>
              </a:tabLst>
            </a:pPr>
            <a:r>
              <a:rPr lang="en-US" b="1" i="1" dirty="0" smtClean="0">
                <a:solidFill>
                  <a:srgbClr val="FF0000"/>
                </a:solidFill>
              </a:rPr>
              <a:t>E = 3 </a:t>
            </a:r>
            <a:r>
              <a:rPr lang="en-US" b="1" i="1" dirty="0" err="1" smtClean="0">
                <a:solidFill>
                  <a:srgbClr val="FF0000"/>
                </a:solidFill>
              </a:rPr>
              <a:t>GeV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tabLst>
                <a:tab pos="1489075" algn="l"/>
                <a:tab pos="320040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b="1" i="1" dirty="0" smtClean="0">
                <a:solidFill>
                  <a:srgbClr val="FF0000"/>
                </a:solidFill>
              </a:rPr>
              <a:t> = 2 nm</a:t>
            </a:r>
          </a:p>
          <a:p>
            <a:pPr>
              <a:tabLst>
                <a:tab pos="1489075" algn="l"/>
                <a:tab pos="3200400" algn="l"/>
              </a:tabLst>
            </a:pPr>
            <a:r>
              <a:rPr lang="en-US" b="1" i="1" dirty="0" smtClean="0">
                <a:solidFill>
                  <a:srgbClr val="FF0000"/>
                </a:solidFill>
              </a:rPr>
              <a:t>B ~ 10</a:t>
            </a:r>
            <a:r>
              <a:rPr lang="en-US" b="1" i="1" baseline="30000" dirty="0" smtClean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066800"/>
            <a:ext cx="548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Need another mid-E high brightness source in Japan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Project would stimulate investment and economy in NE Japan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Supported by 7 national universities</a:t>
            </a:r>
            <a:endParaRPr lang="en-US" dirty="0" smtClean="0"/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3-GeV C-band </a:t>
            </a:r>
            <a:r>
              <a:rPr lang="en-GB" dirty="0" err="1" smtClean="0"/>
              <a:t>linac</a:t>
            </a:r>
            <a:r>
              <a:rPr lang="en-GB" dirty="0" smtClean="0"/>
              <a:t> injector (could be soft-XFEL driver)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Want simple lattice – want construction and commissioning to be quick</a:t>
            </a:r>
            <a:endParaRPr lang="en-US" dirty="0" smtClean="0"/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12-cell, 4BA as baseline (are 10 IDs OK?)</a:t>
            </a:r>
            <a:endParaRPr lang="en-US" dirty="0" smtClean="0"/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Alba is closest design – 4 nm, 16 cells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08426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Needs at least 250 M$-- will abandon proposal if funding not approved in 2 years (before KEK ERL, SPring-8 funding)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924" y="762000"/>
            <a:ext cx="3149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6646"/>
            <a:ext cx="8229600" cy="706090"/>
          </a:xfrm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000" dirty="0"/>
              <a:t>Comparison ERL/USR (C. </a:t>
            </a:r>
            <a:r>
              <a:rPr lang="en-US" sz="3000" dirty="0" err="1"/>
              <a:t>Steier</a:t>
            </a:r>
            <a:r>
              <a:rPr lang="en-US" sz="3000" dirty="0"/>
              <a:t>)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152400" y="1153120"/>
          <a:ext cx="8840788" cy="5156200"/>
        </p:xfrm>
        <a:graphic>
          <a:graphicData uri="http://schemas.openxmlformats.org/drawingml/2006/table">
            <a:tbl>
              <a:tblPr/>
              <a:tblGrid>
                <a:gridCol w="2547938"/>
                <a:gridCol w="1512887"/>
                <a:gridCol w="477996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Performance Metric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Advantage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Reason / Comment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Average Brightness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Similar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25 m undulators in ERL, 4-8 m in 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Average Flux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 would require currents &gt;&gt; 100 mA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Transverse Coherence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ERL?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 might have matching advantage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Stability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 has additional jitter sources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Reliability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Cryoplant, Multiple RF systems for ERL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Short Pulses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But seeded FELs supplant both – reasonable add-on for USR possible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Useful repetition rate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USR?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ERLs need higher rep rate for high brightness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Photon Energy Tunability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Similar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USRs can have similar ID apertures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Tailored lattice functions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ERL?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MOGA methods allow non-symmetric ring designs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Effects of Undulators on other users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USR?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Long IDs in ERL produce substantial energy loss for downstream beamlines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Cost / Beamline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Number of beamlines, cryoplant, …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Operating Cost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Large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Cryoplant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, Power consumption for ERL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Maturity of Design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Technical components are ready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Risk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1" charset="-128"/>
                        </a:rPr>
                        <a:t>USR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9"/>
                    </a:solidFill>
                  </a:tcPr>
                </a:tc>
              </a:tr>
            </a:tbl>
          </a:graphicData>
        </a:graphic>
      </p:graphicFrame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128588" y="6304235"/>
            <a:ext cx="8230693" cy="367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>
                <a:solidFill>
                  <a:srgbClr val="FF0000"/>
                </a:solidFill>
                <a:ea typeface="MS PGothic" pitchFamily="1" charset="-128"/>
              </a:rPr>
              <a:t>Overall USRs appear to have (slight) advantage and seem to complement FELs better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576063"/>
          </a:xfrm>
        </p:spPr>
        <p:txBody>
          <a:bodyPr>
            <a:noAutofit/>
          </a:bodyPr>
          <a:lstStyle/>
          <a:p>
            <a:r>
              <a:rPr lang="it-IT" sz="3200" dirty="0" smtClean="0"/>
              <a:t>Low </a:t>
            </a:r>
            <a:r>
              <a:rPr lang="it-IT" sz="3200" dirty="0" err="1" smtClean="0"/>
              <a:t>emittance</a:t>
            </a:r>
            <a:r>
              <a:rPr lang="it-IT" sz="3200" dirty="0" smtClean="0"/>
              <a:t> and </a:t>
            </a:r>
            <a:r>
              <a:rPr lang="it-IT" sz="3200" dirty="0" err="1" smtClean="0"/>
              <a:t>brightness</a:t>
            </a:r>
            <a:endParaRPr lang="en-GB" sz="3200" dirty="0"/>
          </a:p>
        </p:txBody>
      </p:sp>
      <p:pic>
        <p:nvPicPr>
          <p:cNvPr id="4" name="Picture 9" descr="3GLS_emittance_H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083" y="764704"/>
            <a:ext cx="678973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53296" y="2961804"/>
            <a:ext cx="3960812" cy="1042987"/>
          </a:xfrm>
          <a:prstGeom prst="ellipse">
            <a:avLst/>
          </a:prstGeom>
          <a:solidFill>
            <a:srgbClr val="FFFF00">
              <a:alpha val="25098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967038" y="5262563"/>
          <a:ext cx="3302000" cy="903287"/>
        </p:xfrm>
        <a:graphic>
          <a:graphicData uri="http://schemas.openxmlformats.org/presentationml/2006/ole">
            <p:oleObj spid="_x0000_s22530" name="Equazione" r:id="rId4" imgW="1447560" imgH="39348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827584" y="2925291"/>
            <a:ext cx="72008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306930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Tevatron</a:t>
            </a:r>
            <a:r>
              <a:rPr lang="it-IT" dirty="0" smtClean="0"/>
              <a:t> ULS</a:t>
            </a:r>
          </a:p>
          <a:p>
            <a:pPr algn="ctr"/>
            <a:r>
              <a:rPr lang="it-IT" dirty="0" smtClean="0"/>
              <a:t>3 pm </a:t>
            </a:r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7252" y="6269310"/>
            <a:ext cx="3096716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diffraction limited lattices</a:t>
            </a:r>
            <a:endParaRPr lang="en-GB" sz="2000" dirty="0">
              <a:latin typeface="Arial" pitchFamily="34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355976" y="6100588"/>
          <a:ext cx="776287" cy="712788"/>
        </p:xfrm>
        <a:graphic>
          <a:graphicData uri="http://schemas.openxmlformats.org/presentationml/2006/ole">
            <p:oleObj spid="_x0000_s22531" name="Equazione" r:id="rId5" imgW="393480" imgH="35532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6096" y="6309320"/>
            <a:ext cx="23399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8 pm at 1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Angstron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0679"/>
            <a:ext cx="8229600" cy="670049"/>
          </a:xfrm>
          <a:ln>
            <a:noFill/>
          </a:ln>
        </p:spPr>
        <p:txBody>
          <a:bodyPr lIns="0" tIns="24695" rIns="0" bIns="0" anchorCtr="0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000" dirty="0"/>
              <a:t>ERL/USR Comparison (I. </a:t>
            </a:r>
            <a:r>
              <a:rPr lang="en-US" sz="3000" dirty="0" err="1"/>
              <a:t>Bazarov</a:t>
            </a:r>
            <a:r>
              <a:rPr lang="en-US" sz="3000" dirty="0"/>
              <a:t>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263" y="1412776"/>
            <a:ext cx="8229600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TODAY: Cornell ERL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photoinjector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project has already achieved beam brightness that at 5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GeV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would be equivalent to 100mA 0.5nm-rad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WenQuanYi Zen Hei" charset="0"/>
                <a:cs typeface="WenQuanYi Zen Hei" charset="0"/>
              </a:rPr>
              <a:t>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0.005nm-rad storage ring Gaussian beam</a:t>
            </a: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TOMORROW: both technologies (SR and ERL) can reach diffraction limited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emittances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at 100mA</a:t>
            </a: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SR can easily do several 100’s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mA</a:t>
            </a: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(x-ray optics heat load??), ERLs not likely </a:t>
            </a: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8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ERL is better suited for very long undulators (small energy spread) and Free-Electron-Laser upgrades (using its CW </a:t>
            </a:r>
            <a:r>
              <a:rPr lang="en-US" sz="2000" dirty="0" err="1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linac</a:t>
            </a:r>
            <a:r>
              <a:rPr lang="en-US" sz="20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)</a:t>
            </a:r>
          </a:p>
          <a:p>
            <a:pPr marL="685800" indent="-684213">
              <a:lnSpc>
                <a:spcPct val="100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800" dirty="0" smtClean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marL="685800" indent="-684213">
              <a:spcBef>
                <a:spcPts val="5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Both technologies can deliver super-bright x-rays with a CW SRF </a:t>
            </a:r>
            <a:r>
              <a:rPr lang="en-US" sz="2000" b="1" dirty="0" err="1" smtClean="0">
                <a:solidFill>
                  <a:srgbClr val="FF0000"/>
                </a:solidFill>
              </a:rPr>
              <a:t>linac</a:t>
            </a:r>
            <a:r>
              <a:rPr lang="en-US" sz="2000" b="1" dirty="0" smtClean="0">
                <a:solidFill>
                  <a:srgbClr val="FF0000"/>
                </a:solidFill>
              </a:rPr>
              <a:t> of ERL having an edge for FEL </a:t>
            </a:r>
            <a:r>
              <a:rPr lang="en-US" sz="2000" b="1" dirty="0" smtClean="0">
                <a:solidFill>
                  <a:srgbClr val="FF0000"/>
                </a:solidFill>
              </a:rPr>
              <a:t>techniques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648072"/>
          </a:xfrm>
        </p:spPr>
        <p:txBody>
          <a:bodyPr>
            <a:noAutofit/>
          </a:bodyPr>
          <a:lstStyle/>
          <a:p>
            <a:r>
              <a:rPr lang="it-IT" sz="2800" dirty="0" smtClean="0"/>
              <a:t>Low </a:t>
            </a:r>
            <a:r>
              <a:rPr lang="it-IT" sz="2800" dirty="0" err="1" smtClean="0"/>
              <a:t>alpha</a:t>
            </a:r>
            <a:r>
              <a:rPr lang="it-IT" sz="2800" dirty="0" smtClean="0"/>
              <a:t> </a:t>
            </a:r>
            <a:r>
              <a:rPr lang="it-IT" sz="2800" dirty="0" smtClean="0"/>
              <a:t> lattice and </a:t>
            </a:r>
            <a:r>
              <a:rPr lang="it-IT" sz="2800" dirty="0" err="1" smtClean="0"/>
              <a:t>THz</a:t>
            </a:r>
            <a:r>
              <a:rPr lang="it-IT" sz="2800" dirty="0" smtClean="0"/>
              <a:t> </a:t>
            </a:r>
            <a:r>
              <a:rPr lang="it-IT" sz="2800" dirty="0" err="1" smtClean="0"/>
              <a:t>emission</a:t>
            </a:r>
            <a:r>
              <a:rPr lang="it-IT" sz="2800" dirty="0" smtClean="0"/>
              <a:t> – </a:t>
            </a:r>
            <a:r>
              <a:rPr lang="it-IT" sz="2800" dirty="0" smtClean="0"/>
              <a:t>SOLEIL (A. </a:t>
            </a:r>
            <a:r>
              <a:rPr lang="it-IT" sz="2800" dirty="0" err="1" smtClean="0"/>
              <a:t>Loulergue</a:t>
            </a:r>
            <a:r>
              <a:rPr lang="it-IT" sz="2800" dirty="0" smtClean="0"/>
              <a:t>)</a:t>
            </a:r>
            <a:endParaRPr lang="en-GB" sz="28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13" y="1299754"/>
            <a:ext cx="7456579" cy="544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Low </a:t>
            </a:r>
            <a:r>
              <a:rPr lang="it-IT" dirty="0" err="1" smtClean="0"/>
              <a:t>alpha</a:t>
            </a:r>
            <a:r>
              <a:rPr lang="it-IT" dirty="0" smtClean="0"/>
              <a:t> lattice </a:t>
            </a:r>
            <a:r>
              <a:rPr lang="it-IT" dirty="0" err="1" smtClean="0"/>
              <a:t>improved</a:t>
            </a:r>
            <a:r>
              <a:rPr lang="it-IT" dirty="0" smtClean="0"/>
              <a:t> 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switching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family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quadrupoles</a:t>
            </a:r>
            <a:r>
              <a:rPr lang="it-IT" dirty="0" smtClean="0"/>
              <a:t> and </a:t>
            </a:r>
            <a:r>
              <a:rPr lang="it-IT" dirty="0" err="1" smtClean="0"/>
              <a:t>sextupoles</a:t>
            </a:r>
            <a:r>
              <a:rPr lang="it-IT" dirty="0" smtClean="0"/>
              <a:t> </a:t>
            </a:r>
            <a:r>
              <a:rPr lang="it-IT" dirty="0" err="1" smtClean="0"/>
              <a:t>polarity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820472" cy="504056"/>
          </a:xfrm>
        </p:spPr>
        <p:txBody>
          <a:bodyPr>
            <a:noAutofit/>
          </a:bodyPr>
          <a:lstStyle/>
          <a:p>
            <a:r>
              <a:rPr lang="it-IT" sz="2800" dirty="0" smtClean="0"/>
              <a:t>Low </a:t>
            </a:r>
            <a:r>
              <a:rPr lang="it-IT" sz="2800" dirty="0" err="1" smtClean="0"/>
              <a:t>alpha</a:t>
            </a:r>
            <a:r>
              <a:rPr lang="it-IT" sz="2800" dirty="0" smtClean="0"/>
              <a:t> </a:t>
            </a:r>
            <a:r>
              <a:rPr lang="it-IT" sz="2800" dirty="0" smtClean="0"/>
              <a:t>lattice and </a:t>
            </a:r>
            <a:r>
              <a:rPr lang="it-IT" sz="2800" dirty="0" err="1" smtClean="0"/>
              <a:t>THz</a:t>
            </a:r>
            <a:r>
              <a:rPr lang="it-IT" sz="2800" dirty="0" smtClean="0"/>
              <a:t> </a:t>
            </a:r>
            <a:r>
              <a:rPr lang="it-IT" sz="2800" dirty="0" err="1" smtClean="0"/>
              <a:t>emission</a:t>
            </a:r>
            <a:r>
              <a:rPr lang="it-IT" sz="2800" dirty="0" smtClean="0"/>
              <a:t> – </a:t>
            </a:r>
            <a:r>
              <a:rPr lang="it-IT" sz="2800" dirty="0" smtClean="0"/>
              <a:t>MLS (G. </a:t>
            </a:r>
            <a:r>
              <a:rPr lang="it-IT" sz="2800" dirty="0" err="1" smtClean="0"/>
              <a:t>Wuestefeld</a:t>
            </a:r>
            <a:r>
              <a:rPr lang="it-IT" sz="2800" dirty="0" smtClean="0"/>
              <a:t>)</a:t>
            </a:r>
            <a:endParaRPr lang="en-GB" sz="2800" dirty="0"/>
          </a:p>
        </p:txBody>
      </p:sp>
      <p:sp>
        <p:nvSpPr>
          <p:cNvPr id="5" name="Text Box 6415"/>
          <p:cNvSpPr txBox="1">
            <a:spLocks noChangeArrowheads="1"/>
          </p:cNvSpPr>
          <p:nvPr/>
        </p:nvSpPr>
        <p:spPr bwMode="auto">
          <a:xfrm>
            <a:off x="1258888" y="2342207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control of higher order terms of</a:t>
            </a:r>
          </a:p>
        </p:txBody>
      </p:sp>
      <p:sp>
        <p:nvSpPr>
          <p:cNvPr id="7" name="Text Box 6417"/>
          <p:cNvSpPr txBox="1">
            <a:spLocks noChangeArrowheads="1"/>
          </p:cNvSpPr>
          <p:nvPr/>
        </p:nvSpPr>
        <p:spPr bwMode="auto">
          <a:xfrm>
            <a:off x="4568825" y="2348880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Symbol" pitchFamily="18" charset="2"/>
              </a:rPr>
              <a:t>a </a:t>
            </a:r>
            <a:r>
              <a:rPr lang="en-US" sz="1800"/>
              <a:t>=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 baseline="-25000"/>
              <a:t>0 </a:t>
            </a:r>
            <a:r>
              <a:rPr lang="en-US" sz="1800"/>
              <a:t>+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 baseline="-25000"/>
              <a:t>1</a:t>
            </a:r>
            <a:r>
              <a:rPr lang="en-US" sz="1800">
                <a:latin typeface="Symbol" pitchFamily="18" charset="2"/>
              </a:rPr>
              <a:t>d </a:t>
            </a:r>
            <a:r>
              <a:rPr lang="en-US" sz="1800"/>
              <a:t>+ </a:t>
            </a:r>
            <a:r>
              <a:rPr lang="en-US" sz="1800">
                <a:latin typeface="Symbol" pitchFamily="18" charset="2"/>
              </a:rPr>
              <a:t>a</a:t>
            </a:r>
            <a:r>
              <a:rPr lang="en-US" sz="1800" baseline="-25000"/>
              <a:t>2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 baseline="30000"/>
              <a:t>2</a:t>
            </a:r>
          </a:p>
        </p:txBody>
      </p:sp>
      <p:sp>
        <p:nvSpPr>
          <p:cNvPr id="8" name="Text Box 6385"/>
          <p:cNvSpPr txBox="1">
            <a:spLocks noChangeArrowheads="1"/>
          </p:cNvSpPr>
          <p:nvPr/>
        </p:nvSpPr>
        <p:spPr bwMode="auto">
          <a:xfrm>
            <a:off x="2028825" y="4412952"/>
            <a:ext cx="15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sz="1800"/>
          </a:p>
        </p:txBody>
      </p:sp>
      <p:sp>
        <p:nvSpPr>
          <p:cNvPr id="9" name="Text Box 6386"/>
          <p:cNvSpPr txBox="1">
            <a:spLocks noChangeArrowheads="1"/>
          </p:cNvSpPr>
          <p:nvPr/>
        </p:nvSpPr>
        <p:spPr bwMode="auto">
          <a:xfrm>
            <a:off x="2038350" y="3898602"/>
            <a:ext cx="15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sz="1800"/>
          </a:p>
        </p:txBody>
      </p:sp>
      <p:grpSp>
        <p:nvGrpSpPr>
          <p:cNvPr id="10" name="Group 6481"/>
          <p:cNvGrpSpPr>
            <a:grpSpLocks/>
          </p:cNvGrpSpPr>
          <p:nvPr/>
        </p:nvGrpSpPr>
        <p:grpSpPr bwMode="auto">
          <a:xfrm>
            <a:off x="1327150" y="2722264"/>
            <a:ext cx="2668588" cy="2722563"/>
            <a:chOff x="836" y="1216"/>
            <a:chExt cx="1681" cy="1715"/>
          </a:xfrm>
        </p:grpSpPr>
        <p:pic>
          <p:nvPicPr>
            <p:cNvPr id="11" name="Picture 2" descr="PRSTAB_FIG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1270"/>
              <a:ext cx="1587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384"/>
            <p:cNvSpPr txBox="1">
              <a:spLocks noChangeArrowheads="1"/>
            </p:cNvSpPr>
            <p:nvPr/>
          </p:nvSpPr>
          <p:spPr bwMode="auto">
            <a:xfrm>
              <a:off x="1574" y="1623"/>
              <a:ext cx="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  <p:sp>
          <p:nvSpPr>
            <p:cNvPr id="13" name="Text Box 6388"/>
            <p:cNvSpPr txBox="1">
              <a:spLocks noChangeArrowheads="1"/>
            </p:cNvSpPr>
            <p:nvPr/>
          </p:nvSpPr>
          <p:spPr bwMode="auto">
            <a:xfrm>
              <a:off x="1093" y="2793"/>
              <a:ext cx="1270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6000" rIns="0" bIns="0">
              <a:spAutoFit/>
            </a:bodyPr>
            <a:lstStyle/>
            <a:p>
              <a:r>
                <a:rPr lang="en-US" sz="1200"/>
                <a:t>rel. momentum deviation / %</a:t>
              </a:r>
            </a:p>
          </p:txBody>
        </p:sp>
        <p:sp>
          <p:nvSpPr>
            <p:cNvPr id="14" name="Text Box 6405"/>
            <p:cNvSpPr txBox="1">
              <a:spLocks noChangeArrowheads="1"/>
            </p:cNvSpPr>
            <p:nvPr/>
          </p:nvSpPr>
          <p:spPr bwMode="auto">
            <a:xfrm rot="-5400000">
              <a:off x="302" y="1986"/>
              <a:ext cx="1451" cy="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900"/>
                <a:t>     2    4    6    8   10  12  14   16  18  20</a:t>
              </a:r>
            </a:p>
          </p:txBody>
        </p:sp>
        <p:sp>
          <p:nvSpPr>
            <p:cNvPr id="15" name="Text Box 6407"/>
            <p:cNvSpPr txBox="1">
              <a:spLocks noChangeArrowheads="1"/>
            </p:cNvSpPr>
            <p:nvPr/>
          </p:nvSpPr>
          <p:spPr bwMode="auto">
            <a:xfrm rot="-5400000">
              <a:off x="358" y="1886"/>
              <a:ext cx="110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>
              <a:spAutoFit/>
            </a:bodyPr>
            <a:lstStyle/>
            <a:p>
              <a:r>
                <a:rPr lang="en-US" sz="1200"/>
                <a:t>mom. comp. factor / 10</a:t>
              </a:r>
              <a:r>
                <a:rPr lang="en-US" sz="1200" baseline="30000"/>
                <a:t>-4</a:t>
              </a:r>
            </a:p>
          </p:txBody>
        </p:sp>
        <p:sp>
          <p:nvSpPr>
            <p:cNvPr id="16" name="Text Box 6419"/>
            <p:cNvSpPr txBox="1">
              <a:spLocks noChangeArrowheads="1"/>
            </p:cNvSpPr>
            <p:nvPr/>
          </p:nvSpPr>
          <p:spPr bwMode="auto">
            <a:xfrm>
              <a:off x="970" y="2711"/>
              <a:ext cx="1513" cy="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900"/>
                <a:t>-2          -1        </a:t>
              </a:r>
              <a:r>
                <a:rPr lang="en-US" sz="800"/>
                <a:t> </a:t>
              </a:r>
              <a:r>
                <a:rPr lang="en-US" sz="900"/>
                <a:t>    0            1            2</a:t>
              </a:r>
            </a:p>
          </p:txBody>
        </p:sp>
        <p:sp>
          <p:nvSpPr>
            <p:cNvPr id="17" name="Text Box 6423"/>
            <p:cNvSpPr txBox="1">
              <a:spLocks noChangeArrowheads="1"/>
            </p:cNvSpPr>
            <p:nvPr/>
          </p:nvSpPr>
          <p:spPr bwMode="auto">
            <a:xfrm>
              <a:off x="882" y="1216"/>
              <a:ext cx="6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Symbol" pitchFamily="18" charset="2"/>
                </a:rPr>
                <a:t>a </a:t>
              </a:r>
              <a:r>
                <a:rPr lang="en-US" sz="1200"/>
                <a:t>= </a:t>
              </a:r>
              <a:r>
                <a:rPr lang="en-US" sz="1200">
                  <a:latin typeface="Symbol" pitchFamily="18" charset="2"/>
                </a:rPr>
                <a:t>a</a:t>
              </a:r>
              <a:r>
                <a:rPr lang="en-US" sz="1200"/>
                <a:t>(</a:t>
              </a:r>
              <a:r>
                <a:rPr lang="en-US" sz="1200">
                  <a:latin typeface="Symbol" pitchFamily="18" charset="2"/>
                </a:rPr>
                <a:t>D</a:t>
              </a:r>
              <a:r>
                <a:rPr lang="en-US" sz="1200"/>
                <a:t>p/p</a:t>
              </a:r>
              <a:r>
                <a:rPr lang="en-US" sz="1200" baseline="-25000"/>
                <a:t>0</a:t>
              </a:r>
              <a:r>
                <a:rPr lang="en-US" sz="1200"/>
                <a:t>)</a:t>
              </a:r>
            </a:p>
          </p:txBody>
        </p:sp>
        <p:sp>
          <p:nvSpPr>
            <p:cNvPr id="18" name="Text Box 6412"/>
            <p:cNvSpPr txBox="1">
              <a:spLocks noChangeArrowheads="1"/>
            </p:cNvSpPr>
            <p:nvPr/>
          </p:nvSpPr>
          <p:spPr bwMode="auto">
            <a:xfrm>
              <a:off x="1536" y="1245"/>
              <a:ext cx="798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/>
                <a:t>MAD-8 simulation</a:t>
              </a:r>
            </a:p>
          </p:txBody>
        </p:sp>
        <p:grpSp>
          <p:nvGrpSpPr>
            <p:cNvPr id="19" name="Group 6453"/>
            <p:cNvGrpSpPr>
              <a:grpSpLocks/>
            </p:cNvGrpSpPr>
            <p:nvPr/>
          </p:nvGrpSpPr>
          <p:grpSpPr bwMode="auto">
            <a:xfrm>
              <a:off x="1525" y="1604"/>
              <a:ext cx="175" cy="173"/>
              <a:chOff x="338" y="2596"/>
              <a:chExt cx="175" cy="173"/>
            </a:xfrm>
          </p:grpSpPr>
          <p:sp>
            <p:nvSpPr>
              <p:cNvPr id="26" name="Text Box 6438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</a:rPr>
                  <a:t>1</a:t>
                </a:r>
              </a:p>
            </p:txBody>
          </p:sp>
          <p:sp>
            <p:nvSpPr>
              <p:cNvPr id="27" name="Oval 6437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6454"/>
            <p:cNvGrpSpPr>
              <a:grpSpLocks/>
            </p:cNvGrpSpPr>
            <p:nvPr/>
          </p:nvGrpSpPr>
          <p:grpSpPr bwMode="auto">
            <a:xfrm>
              <a:off x="1245" y="2275"/>
              <a:ext cx="175" cy="173"/>
              <a:chOff x="338" y="2596"/>
              <a:chExt cx="175" cy="173"/>
            </a:xfrm>
          </p:grpSpPr>
          <p:sp>
            <p:nvSpPr>
              <p:cNvPr id="24" name="Text Box 6455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5" name="Oval 6456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6463"/>
            <p:cNvGrpSpPr>
              <a:grpSpLocks/>
            </p:cNvGrpSpPr>
            <p:nvPr/>
          </p:nvGrpSpPr>
          <p:grpSpPr bwMode="auto">
            <a:xfrm>
              <a:off x="1240" y="1949"/>
              <a:ext cx="175" cy="173"/>
              <a:chOff x="338" y="2596"/>
              <a:chExt cx="175" cy="173"/>
            </a:xfrm>
          </p:grpSpPr>
          <p:sp>
            <p:nvSpPr>
              <p:cNvPr id="22" name="Text Box 6464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3" name="Oval 6465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8" name="Group 6480"/>
          <p:cNvGrpSpPr>
            <a:grpSpLocks/>
          </p:cNvGrpSpPr>
          <p:nvPr/>
        </p:nvGrpSpPr>
        <p:grpSpPr bwMode="auto">
          <a:xfrm>
            <a:off x="5135563" y="2703214"/>
            <a:ext cx="2676525" cy="2781300"/>
            <a:chOff x="3235" y="1204"/>
            <a:chExt cx="1686" cy="1752"/>
          </a:xfrm>
        </p:grpSpPr>
        <p:grpSp>
          <p:nvGrpSpPr>
            <p:cNvPr id="29" name="Group 6428"/>
            <p:cNvGrpSpPr>
              <a:grpSpLocks/>
            </p:cNvGrpSpPr>
            <p:nvPr/>
          </p:nvGrpSpPr>
          <p:grpSpPr bwMode="auto">
            <a:xfrm>
              <a:off x="3235" y="1204"/>
              <a:ext cx="1686" cy="1752"/>
              <a:chOff x="3235" y="1204"/>
              <a:chExt cx="1686" cy="1752"/>
            </a:xfrm>
          </p:grpSpPr>
          <p:pic>
            <p:nvPicPr>
              <p:cNvPr id="36" name="Picture 3" descr="PRSTAB_FIG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34" y="1275"/>
                <a:ext cx="1587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6389"/>
              <p:cNvSpPr txBox="1">
                <a:spLocks noChangeArrowheads="1"/>
              </p:cNvSpPr>
              <p:nvPr/>
            </p:nvSpPr>
            <p:spPr bwMode="auto">
              <a:xfrm>
                <a:off x="3439" y="2710"/>
                <a:ext cx="1352" cy="86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900"/>
                  <a:t>-4         -2         0         2          4   </a:t>
                </a:r>
              </a:p>
            </p:txBody>
          </p:sp>
          <p:sp>
            <p:nvSpPr>
              <p:cNvPr id="38" name="Text Box 6390"/>
              <p:cNvSpPr txBox="1">
                <a:spLocks noChangeArrowheads="1"/>
              </p:cNvSpPr>
              <p:nvPr/>
            </p:nvSpPr>
            <p:spPr bwMode="auto">
              <a:xfrm>
                <a:off x="3431" y="2796"/>
                <a:ext cx="1407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72000" rIns="0" bIns="0">
                <a:spAutoFit/>
              </a:bodyPr>
              <a:lstStyle/>
              <a:p>
                <a:r>
                  <a:rPr lang="en-US" sz="1200"/>
                  <a:t>rf-frequency change </a:t>
                </a:r>
                <a:r>
                  <a:rPr lang="en-US" sz="1200">
                    <a:latin typeface="Symbol" pitchFamily="18" charset="2"/>
                  </a:rPr>
                  <a:t>D</a:t>
                </a:r>
                <a:r>
                  <a:rPr lang="en-US" sz="1200"/>
                  <a:t>f</a:t>
                </a:r>
                <a:r>
                  <a:rPr lang="en-US" sz="1200" baseline="-25000"/>
                  <a:t>rf</a:t>
                </a:r>
                <a:r>
                  <a:rPr lang="en-US" sz="1200"/>
                  <a:t> / kHz</a:t>
                </a:r>
              </a:p>
            </p:txBody>
          </p:sp>
          <p:sp>
            <p:nvSpPr>
              <p:cNvPr id="39" name="Text Box 6392"/>
              <p:cNvSpPr txBox="1">
                <a:spLocks noChangeArrowheads="1"/>
              </p:cNvSpPr>
              <p:nvPr/>
            </p:nvSpPr>
            <p:spPr bwMode="auto">
              <a:xfrm rot="-5400000">
                <a:off x="2735" y="1916"/>
                <a:ext cx="1159" cy="1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72000">
                <a:spAutoFit/>
              </a:bodyPr>
              <a:lstStyle/>
              <a:p>
                <a:r>
                  <a:rPr lang="en-US" sz="1200"/>
                  <a:t>synch.-frequency f</a:t>
                </a:r>
                <a:r>
                  <a:rPr lang="en-US" sz="1200" baseline="-25000"/>
                  <a:t>s</a:t>
                </a:r>
                <a:r>
                  <a:rPr lang="en-US" sz="1200"/>
                  <a:t> / kHz</a:t>
                </a:r>
              </a:p>
            </p:txBody>
          </p:sp>
          <p:sp>
            <p:nvSpPr>
              <p:cNvPr id="40" name="Rectangle 6395"/>
              <p:cNvSpPr>
                <a:spLocks noChangeArrowheads="1"/>
              </p:cNvSpPr>
              <p:nvPr/>
            </p:nvSpPr>
            <p:spPr bwMode="auto">
              <a:xfrm rot="5400000">
                <a:off x="3370" y="2679"/>
                <a:ext cx="113" cy="9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Text Box 6396"/>
              <p:cNvSpPr txBox="1">
                <a:spLocks noChangeArrowheads="1"/>
              </p:cNvSpPr>
              <p:nvPr/>
            </p:nvSpPr>
            <p:spPr bwMode="auto">
              <a:xfrm rot="-5400000">
                <a:off x="2760" y="1882"/>
                <a:ext cx="1352" cy="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US" sz="900"/>
                  <a:t>2    4 </a:t>
                </a:r>
                <a:r>
                  <a:rPr lang="en-US" sz="800"/>
                  <a:t>   </a:t>
                </a:r>
                <a:r>
                  <a:rPr lang="en-US" sz="900"/>
                  <a:t>6</a:t>
                </a:r>
                <a:r>
                  <a:rPr lang="en-US" sz="800"/>
                  <a:t>     </a:t>
                </a:r>
                <a:r>
                  <a:rPr lang="en-US" sz="900"/>
                  <a:t>8   10  12  14  16</a:t>
                </a:r>
                <a:r>
                  <a:rPr lang="en-US" sz="800"/>
                  <a:t>   </a:t>
                </a:r>
                <a:r>
                  <a:rPr lang="en-US" sz="900"/>
                  <a:t>18  20</a:t>
                </a:r>
              </a:p>
            </p:txBody>
          </p:sp>
          <p:sp>
            <p:nvSpPr>
              <p:cNvPr id="42" name="Text Box 6398"/>
              <p:cNvSpPr txBox="1">
                <a:spLocks noChangeArrowheads="1"/>
              </p:cNvSpPr>
              <p:nvPr/>
            </p:nvSpPr>
            <p:spPr bwMode="auto">
              <a:xfrm>
                <a:off x="3682" y="1900"/>
                <a:ext cx="1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43" name="Text Box 6399"/>
              <p:cNvSpPr txBox="1">
                <a:spLocks noChangeArrowheads="1"/>
              </p:cNvSpPr>
              <p:nvPr/>
            </p:nvSpPr>
            <p:spPr bwMode="auto">
              <a:xfrm>
                <a:off x="3688" y="1507"/>
                <a:ext cx="1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44" name="Text Box 6400"/>
              <p:cNvSpPr txBox="1">
                <a:spLocks noChangeArrowheads="1"/>
              </p:cNvSpPr>
              <p:nvPr/>
            </p:nvSpPr>
            <p:spPr bwMode="auto">
              <a:xfrm>
                <a:off x="3606" y="2363"/>
                <a:ext cx="574" cy="2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f</a:t>
                </a:r>
                <a:r>
                  <a:rPr lang="en-US" sz="1200" baseline="-25000"/>
                  <a:t>s</a:t>
                </a:r>
                <a:r>
                  <a:rPr lang="en-US" sz="1200"/>
                  <a:t> = 9.5 kHz</a:t>
                </a:r>
              </a:p>
              <a:p>
                <a:r>
                  <a:rPr lang="en-US" sz="1200">
                    <a:latin typeface="Symbol" pitchFamily="18" charset="2"/>
                  </a:rPr>
                  <a:t>a</a:t>
                </a:r>
                <a:r>
                  <a:rPr lang="en-US" sz="1200" baseline="-25000"/>
                  <a:t>0</a:t>
                </a:r>
                <a:r>
                  <a:rPr lang="en-US" sz="1200"/>
                  <a:t> = 4.6x10</a:t>
                </a:r>
                <a:r>
                  <a:rPr lang="en-US" sz="1200" baseline="30000"/>
                  <a:t>-4</a:t>
                </a:r>
              </a:p>
            </p:txBody>
          </p:sp>
          <p:sp>
            <p:nvSpPr>
              <p:cNvPr id="45" name="Rectangle 6402"/>
              <p:cNvSpPr>
                <a:spLocks noChangeArrowheads="1"/>
              </p:cNvSpPr>
              <p:nvPr/>
            </p:nvSpPr>
            <p:spPr bwMode="auto">
              <a:xfrm rot="5400000">
                <a:off x="4414" y="2064"/>
                <a:ext cx="166" cy="51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Text Box 6425"/>
              <p:cNvSpPr txBox="1">
                <a:spLocks noChangeArrowheads="1"/>
              </p:cNvSpPr>
              <p:nvPr/>
            </p:nvSpPr>
            <p:spPr bwMode="auto">
              <a:xfrm>
                <a:off x="3235" y="1204"/>
                <a:ext cx="5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f</a:t>
                </a:r>
                <a:r>
                  <a:rPr lang="en-US" sz="1200" baseline="-25000"/>
                  <a:t>s</a:t>
                </a:r>
                <a:r>
                  <a:rPr lang="en-US" sz="1200"/>
                  <a:t>= f</a:t>
                </a:r>
                <a:r>
                  <a:rPr lang="en-US" sz="1200" baseline="-25000"/>
                  <a:t>s</a:t>
                </a:r>
                <a:r>
                  <a:rPr lang="en-US" sz="1200"/>
                  <a:t>(</a:t>
                </a:r>
                <a:r>
                  <a:rPr lang="en-US" sz="1200">
                    <a:latin typeface="Symbol" pitchFamily="18" charset="2"/>
                  </a:rPr>
                  <a:t>D</a:t>
                </a:r>
                <a:r>
                  <a:rPr lang="en-US" sz="1200"/>
                  <a:t>f</a:t>
                </a:r>
                <a:r>
                  <a:rPr lang="en-US" sz="1200" baseline="-25000"/>
                  <a:t>rf</a:t>
                </a:r>
                <a:r>
                  <a:rPr lang="en-US" sz="1200"/>
                  <a:t>)</a:t>
                </a:r>
              </a:p>
            </p:txBody>
          </p:sp>
          <p:sp>
            <p:nvSpPr>
              <p:cNvPr id="47" name="Text Box 6413"/>
              <p:cNvSpPr txBox="1">
                <a:spLocks noChangeArrowheads="1"/>
              </p:cNvSpPr>
              <p:nvPr/>
            </p:nvSpPr>
            <p:spPr bwMode="auto">
              <a:xfrm>
                <a:off x="3824" y="1204"/>
                <a:ext cx="99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MLS measurements</a:t>
                </a:r>
              </a:p>
            </p:txBody>
          </p:sp>
        </p:grpSp>
        <p:grpSp>
          <p:nvGrpSpPr>
            <p:cNvPr id="30" name="Group 6457"/>
            <p:cNvGrpSpPr>
              <a:grpSpLocks/>
            </p:cNvGrpSpPr>
            <p:nvPr/>
          </p:nvGrpSpPr>
          <p:grpSpPr bwMode="auto">
            <a:xfrm>
              <a:off x="3643" y="1911"/>
              <a:ext cx="175" cy="173"/>
              <a:chOff x="338" y="2596"/>
              <a:chExt cx="175" cy="173"/>
            </a:xfrm>
          </p:grpSpPr>
          <p:sp>
            <p:nvSpPr>
              <p:cNvPr id="34" name="Text Box 6458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35" name="Oval 6459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6469"/>
            <p:cNvGrpSpPr>
              <a:grpSpLocks/>
            </p:cNvGrpSpPr>
            <p:nvPr/>
          </p:nvGrpSpPr>
          <p:grpSpPr bwMode="auto">
            <a:xfrm>
              <a:off x="3652" y="1503"/>
              <a:ext cx="175" cy="173"/>
              <a:chOff x="338" y="2596"/>
              <a:chExt cx="175" cy="173"/>
            </a:xfrm>
          </p:grpSpPr>
          <p:sp>
            <p:nvSpPr>
              <p:cNvPr id="32" name="Text Box 6470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33" name="Oval 6471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8" name="Group 6479"/>
          <p:cNvGrpSpPr>
            <a:grpSpLocks/>
          </p:cNvGrpSpPr>
          <p:nvPr/>
        </p:nvGrpSpPr>
        <p:grpSpPr bwMode="auto">
          <a:xfrm>
            <a:off x="1474788" y="6230639"/>
            <a:ext cx="6380162" cy="366713"/>
            <a:chOff x="929" y="3426"/>
            <a:chExt cx="4019" cy="231"/>
          </a:xfrm>
        </p:grpSpPr>
        <p:sp>
          <p:nvSpPr>
            <p:cNvPr id="49" name="Text Box 6411"/>
            <p:cNvSpPr txBox="1">
              <a:spLocks noChangeArrowheads="1"/>
            </p:cNvSpPr>
            <p:nvPr/>
          </p:nvSpPr>
          <p:spPr bwMode="auto">
            <a:xfrm>
              <a:off x="1066" y="3426"/>
              <a:ext cx="38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-&gt;     : </a:t>
              </a:r>
              <a:r>
                <a:rPr lang="en-US" sz="1800" u="sng"/>
                <a:t>curvature of </a:t>
              </a:r>
              <a:r>
                <a:rPr lang="en-US" sz="1800" u="sng">
                  <a:latin typeface="Symbol" pitchFamily="18" charset="2"/>
                </a:rPr>
                <a:t>a</a:t>
              </a:r>
              <a:r>
                <a:rPr lang="en-US" sz="1800">
                  <a:latin typeface="Symbol" pitchFamily="18" charset="2"/>
                </a:rPr>
                <a:t> </a:t>
              </a:r>
              <a:r>
                <a:rPr lang="en-US" sz="1800"/>
                <a:t>= </a:t>
              </a:r>
              <a:r>
                <a:rPr lang="en-US" sz="1800">
                  <a:latin typeface="Symbol" pitchFamily="18" charset="2"/>
                </a:rPr>
                <a:t>a</a:t>
              </a:r>
              <a:r>
                <a:rPr lang="en-US" sz="1800"/>
                <a:t>(</a:t>
              </a:r>
              <a:r>
                <a:rPr lang="en-US" sz="1800">
                  <a:latin typeface="Symbol" pitchFamily="18" charset="2"/>
                </a:rPr>
                <a:t>d</a:t>
              </a:r>
              <a:r>
                <a:rPr lang="en-US" sz="1800"/>
                <a:t>) -&gt; </a:t>
              </a:r>
              <a:r>
                <a:rPr lang="en-US" sz="1800">
                  <a:latin typeface="Symbol" pitchFamily="18" charset="2"/>
                </a:rPr>
                <a:t>a</a:t>
              </a:r>
              <a:r>
                <a:rPr lang="en-US" sz="1800" baseline="-25000"/>
                <a:t>2</a:t>
              </a:r>
              <a:r>
                <a:rPr lang="en-US" sz="1800"/>
                <a:t>, adjusted by octupoles </a:t>
              </a:r>
            </a:p>
          </p:txBody>
        </p:sp>
        <p:grpSp>
          <p:nvGrpSpPr>
            <p:cNvPr id="50" name="Group 6466"/>
            <p:cNvGrpSpPr>
              <a:grpSpLocks/>
            </p:cNvGrpSpPr>
            <p:nvPr/>
          </p:nvGrpSpPr>
          <p:grpSpPr bwMode="auto">
            <a:xfrm>
              <a:off x="929" y="3455"/>
              <a:ext cx="175" cy="173"/>
              <a:chOff x="338" y="2596"/>
              <a:chExt cx="175" cy="173"/>
            </a:xfrm>
          </p:grpSpPr>
          <p:sp>
            <p:nvSpPr>
              <p:cNvPr id="54" name="Text Box 6467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55" name="Oval 6468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" name="Group 6472"/>
            <p:cNvGrpSpPr>
              <a:grpSpLocks/>
            </p:cNvGrpSpPr>
            <p:nvPr/>
          </p:nvGrpSpPr>
          <p:grpSpPr bwMode="auto">
            <a:xfrm>
              <a:off x="1262" y="3455"/>
              <a:ext cx="175" cy="173"/>
              <a:chOff x="338" y="2596"/>
              <a:chExt cx="175" cy="173"/>
            </a:xfrm>
          </p:grpSpPr>
          <p:sp>
            <p:nvSpPr>
              <p:cNvPr id="52" name="Text Box 6473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53" name="Oval 6474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6" name="Group 6478"/>
          <p:cNvGrpSpPr>
            <a:grpSpLocks/>
          </p:cNvGrpSpPr>
          <p:nvPr/>
        </p:nvGrpSpPr>
        <p:grpSpPr bwMode="auto">
          <a:xfrm>
            <a:off x="1474788" y="5798839"/>
            <a:ext cx="6332537" cy="366713"/>
            <a:chOff x="1048" y="3154"/>
            <a:chExt cx="3989" cy="231"/>
          </a:xfrm>
        </p:grpSpPr>
        <p:sp>
          <p:nvSpPr>
            <p:cNvPr id="57" name="Text Box 6409"/>
            <p:cNvSpPr txBox="1">
              <a:spLocks noChangeArrowheads="1"/>
            </p:cNvSpPr>
            <p:nvPr/>
          </p:nvSpPr>
          <p:spPr bwMode="auto">
            <a:xfrm>
              <a:off x="1066" y="3154"/>
              <a:ext cx="39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   -&gt;     : </a:t>
              </a:r>
              <a:r>
                <a:rPr lang="en-US" sz="1800" u="sng"/>
                <a:t>slope of </a:t>
              </a:r>
              <a:r>
                <a:rPr lang="en-US" sz="1800" u="sng">
                  <a:latin typeface="Symbol" pitchFamily="18" charset="2"/>
                </a:rPr>
                <a:t>a</a:t>
              </a:r>
              <a:r>
                <a:rPr lang="en-US" sz="1800">
                  <a:latin typeface="Symbol" pitchFamily="18" charset="2"/>
                </a:rPr>
                <a:t> </a:t>
              </a:r>
              <a:r>
                <a:rPr lang="en-US" sz="1800"/>
                <a:t>= </a:t>
              </a:r>
              <a:r>
                <a:rPr lang="en-US" sz="1800">
                  <a:latin typeface="Symbol" pitchFamily="18" charset="2"/>
                </a:rPr>
                <a:t>a</a:t>
              </a:r>
              <a:r>
                <a:rPr lang="en-US" sz="1800"/>
                <a:t>(</a:t>
              </a:r>
              <a:r>
                <a:rPr lang="en-US" sz="1800">
                  <a:latin typeface="Symbol" pitchFamily="18" charset="2"/>
                </a:rPr>
                <a:t>d</a:t>
              </a:r>
              <a:r>
                <a:rPr lang="en-US" sz="1800"/>
                <a:t>) -&gt; </a:t>
              </a:r>
              <a:r>
                <a:rPr lang="en-US" sz="1800">
                  <a:latin typeface="Symbol" pitchFamily="18" charset="2"/>
                </a:rPr>
                <a:t>a</a:t>
              </a:r>
              <a:r>
                <a:rPr lang="en-US" sz="1800" baseline="-25000"/>
                <a:t>1</a:t>
              </a:r>
              <a:r>
                <a:rPr lang="en-US" sz="1800"/>
                <a:t>=0 , adjusted by sextupoles </a:t>
              </a:r>
            </a:p>
          </p:txBody>
        </p:sp>
        <p:grpSp>
          <p:nvGrpSpPr>
            <p:cNvPr id="58" name="Group 6460"/>
            <p:cNvGrpSpPr>
              <a:grpSpLocks/>
            </p:cNvGrpSpPr>
            <p:nvPr/>
          </p:nvGrpSpPr>
          <p:grpSpPr bwMode="auto">
            <a:xfrm>
              <a:off x="1399" y="3183"/>
              <a:ext cx="175" cy="173"/>
              <a:chOff x="338" y="2596"/>
              <a:chExt cx="175" cy="173"/>
            </a:xfrm>
          </p:grpSpPr>
          <p:sp>
            <p:nvSpPr>
              <p:cNvPr id="62" name="Text Box 6461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63" name="Oval 6462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9" name="Group 6475"/>
            <p:cNvGrpSpPr>
              <a:grpSpLocks/>
            </p:cNvGrpSpPr>
            <p:nvPr/>
          </p:nvGrpSpPr>
          <p:grpSpPr bwMode="auto">
            <a:xfrm>
              <a:off x="1048" y="3183"/>
              <a:ext cx="175" cy="173"/>
              <a:chOff x="338" y="2596"/>
              <a:chExt cx="175" cy="173"/>
            </a:xfrm>
          </p:grpSpPr>
          <p:sp>
            <p:nvSpPr>
              <p:cNvPr id="60" name="Text Box 6476"/>
              <p:cNvSpPr txBox="1">
                <a:spLocks noChangeArrowheads="1"/>
              </p:cNvSpPr>
              <p:nvPr/>
            </p:nvSpPr>
            <p:spPr bwMode="auto">
              <a:xfrm>
                <a:off x="338" y="2596"/>
                <a:ext cx="1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</a:rPr>
                  <a:t>1</a:t>
                </a:r>
              </a:p>
            </p:txBody>
          </p:sp>
          <p:sp>
            <p:nvSpPr>
              <p:cNvPr id="61" name="Oval 6477"/>
              <p:cNvSpPr>
                <a:spLocks noChangeAspect="1" noChangeArrowheads="1"/>
              </p:cNvSpPr>
              <p:nvPr/>
            </p:nvSpPr>
            <p:spPr bwMode="auto">
              <a:xfrm>
                <a:off x="340" y="2597"/>
                <a:ext cx="172" cy="17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4" name="Group 6482"/>
          <p:cNvGrpSpPr>
            <a:grpSpLocks/>
          </p:cNvGrpSpPr>
          <p:nvPr/>
        </p:nvGrpSpPr>
        <p:grpSpPr bwMode="auto">
          <a:xfrm>
            <a:off x="3492500" y="3585864"/>
            <a:ext cx="2471738" cy="1343025"/>
            <a:chOff x="2200" y="1760"/>
            <a:chExt cx="1557" cy="846"/>
          </a:xfrm>
        </p:grpSpPr>
        <p:sp>
          <p:nvSpPr>
            <p:cNvPr id="65" name="Line 6433"/>
            <p:cNvSpPr>
              <a:spLocks noChangeShapeType="1"/>
            </p:cNvSpPr>
            <p:nvPr/>
          </p:nvSpPr>
          <p:spPr bwMode="auto">
            <a:xfrm>
              <a:off x="2200" y="1842"/>
              <a:ext cx="342" cy="19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Text Box 6429"/>
            <p:cNvSpPr txBox="1">
              <a:spLocks noChangeArrowheads="1"/>
            </p:cNvSpPr>
            <p:nvPr/>
          </p:nvSpPr>
          <p:spPr bwMode="auto">
            <a:xfrm>
              <a:off x="2589" y="2491"/>
              <a:ext cx="551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octupole off</a:t>
              </a:r>
            </a:p>
          </p:txBody>
        </p:sp>
        <p:sp>
          <p:nvSpPr>
            <p:cNvPr id="67" name="Line 6430"/>
            <p:cNvSpPr>
              <a:spLocks noChangeShapeType="1"/>
            </p:cNvSpPr>
            <p:nvPr/>
          </p:nvSpPr>
          <p:spPr bwMode="auto">
            <a:xfrm>
              <a:off x="2410" y="2299"/>
              <a:ext cx="342" cy="19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6431"/>
            <p:cNvSpPr>
              <a:spLocks noChangeShapeType="1"/>
            </p:cNvSpPr>
            <p:nvPr/>
          </p:nvSpPr>
          <p:spPr bwMode="auto">
            <a:xfrm flipH="1">
              <a:off x="2945" y="2146"/>
              <a:ext cx="812" cy="3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 Box 6432"/>
            <p:cNvSpPr txBox="1">
              <a:spLocks noChangeArrowheads="1"/>
            </p:cNvSpPr>
            <p:nvPr/>
          </p:nvSpPr>
          <p:spPr bwMode="auto">
            <a:xfrm>
              <a:off x="2549" y="2016"/>
              <a:ext cx="503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octupole on</a:t>
              </a:r>
            </a:p>
          </p:txBody>
        </p:sp>
        <p:sp>
          <p:nvSpPr>
            <p:cNvPr id="70" name="Line 6434"/>
            <p:cNvSpPr>
              <a:spLocks noChangeAspect="1" noChangeShapeType="1"/>
            </p:cNvSpPr>
            <p:nvPr/>
          </p:nvSpPr>
          <p:spPr bwMode="auto">
            <a:xfrm flipH="1">
              <a:off x="3039" y="1760"/>
              <a:ext cx="587" cy="2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555473" y="1124744"/>
            <a:ext cx="7904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MLS is the first storage ring optimized for CSR</a:t>
            </a:r>
          </a:p>
          <a:p>
            <a:pPr>
              <a:lnSpc>
                <a:spcPct val="180000"/>
              </a:lnSpc>
            </a:pPr>
            <a:r>
              <a:rPr lang="en-US" sz="2000" dirty="0" smtClean="0"/>
              <a:t>s</a:t>
            </a:r>
            <a:r>
              <a:rPr lang="en-US" sz="2000" dirty="0" smtClean="0"/>
              <a:t>uccessful </a:t>
            </a:r>
            <a:r>
              <a:rPr lang="en-US" sz="2000" dirty="0"/>
              <a:t>control of 3 orders of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, no </a:t>
            </a:r>
            <a:r>
              <a:rPr lang="en-US" sz="2000" dirty="0"/>
              <a:t>beam loss at the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baseline="-25000" dirty="0"/>
              <a:t>0 </a:t>
            </a:r>
            <a:r>
              <a:rPr lang="en-US" sz="2000" dirty="0"/>
              <a:t>= 0 </a:t>
            </a:r>
            <a:r>
              <a:rPr lang="en-US" sz="2000" dirty="0" smtClean="0"/>
              <a:t>crossing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 descr="PRSTAB_FI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63" y="134687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499100" y="1124744"/>
            <a:ext cx="2350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CSR power spectrum</a:t>
            </a: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192713" y="4459958"/>
            <a:ext cx="314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Spectral range 1.4 1/cm (not shown in fig.) to 50 1/cm.</a:t>
            </a:r>
          </a:p>
          <a:p>
            <a:endParaRPr lang="en-US" sz="800"/>
          </a:p>
          <a:p>
            <a:r>
              <a:rPr lang="en-US" sz="1200"/>
              <a:t>incoherent signal mixed with coherent signals, corrected gain = 100,000</a:t>
            </a:r>
            <a:r>
              <a:rPr lang="en-US" sz="1200" baseline="30000"/>
              <a:t> </a:t>
            </a:r>
            <a:endParaRPr lang="en-US" sz="1200"/>
          </a:p>
          <a:p>
            <a:endParaRPr lang="en-US" sz="1200"/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6516688" y="1851695"/>
            <a:ext cx="121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</a:rPr>
              <a:t>corrected </a:t>
            </a:r>
          </a:p>
          <a:p>
            <a:r>
              <a:rPr lang="en-US" sz="1200">
                <a:solidFill>
                  <a:srgbClr val="FF3300"/>
                </a:solidFill>
              </a:rPr>
              <a:t>gain = 100,000</a:t>
            </a:r>
            <a:endParaRPr lang="en-US" sz="1200" baseline="30000">
              <a:solidFill>
                <a:srgbClr val="FF3300"/>
              </a:solidFill>
            </a:endParaRPr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H="1" flipV="1">
            <a:off x="6134100" y="1937420"/>
            <a:ext cx="428625" cy="396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1139825" y="1156682"/>
            <a:ext cx="2899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THz beam port at the MLS</a:t>
            </a:r>
          </a:p>
        </p:txBody>
      </p:sp>
      <p:grpSp>
        <p:nvGrpSpPr>
          <p:cNvPr id="77" name="Group 22"/>
          <p:cNvGrpSpPr>
            <a:grpSpLocks/>
          </p:cNvGrpSpPr>
          <p:nvPr/>
        </p:nvGrpSpPr>
        <p:grpSpPr bwMode="auto">
          <a:xfrm>
            <a:off x="220663" y="1685008"/>
            <a:ext cx="4165600" cy="2489200"/>
            <a:chOff x="139" y="1344"/>
            <a:chExt cx="2624" cy="1568"/>
          </a:xfrm>
        </p:grpSpPr>
        <p:pic>
          <p:nvPicPr>
            <p:cNvPr id="78" name="Grafik 24" descr="thz_beamlin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1344"/>
              <a:ext cx="2242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871" y="1492"/>
              <a:ext cx="486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/>
                <a:t>beam line</a:t>
              </a:r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H="1" flipV="1">
              <a:off x="1159" y="1602"/>
              <a:ext cx="127" cy="20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 Box 15"/>
            <p:cNvSpPr txBox="1">
              <a:spLocks noChangeArrowheads="1"/>
            </p:cNvSpPr>
            <p:nvPr/>
          </p:nvSpPr>
          <p:spPr bwMode="auto">
            <a:xfrm>
              <a:off x="160" y="2165"/>
              <a:ext cx="720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/>
                <a:t>THz detector</a:t>
              </a:r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533" y="2071"/>
              <a:ext cx="323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139" y="2428"/>
              <a:ext cx="1024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/>
                <a:t>FTIR spectrometer</a:t>
              </a:r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 flipV="1">
              <a:off x="730" y="2348"/>
              <a:ext cx="408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1746" y="2582"/>
              <a:ext cx="746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/>
                <a:t>IR microscope</a:t>
              </a:r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V="1">
              <a:off x="1891" y="2177"/>
              <a:ext cx="169" cy="4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438150" y="4459958"/>
            <a:ext cx="45735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Example of hardware setup at the THz beam port.</a:t>
            </a:r>
          </a:p>
          <a:p>
            <a:r>
              <a:rPr lang="en-US" sz="1400"/>
              <a:t>Different types of detectors are available. </a:t>
            </a:r>
          </a:p>
          <a:p>
            <a:r>
              <a:rPr lang="en-US" sz="1400"/>
              <a:t>Experiments: detector characterization and </a:t>
            </a:r>
          </a:p>
          <a:p>
            <a:r>
              <a:rPr lang="en-US" sz="1400"/>
              <a:t>development (partly in cooperation with DLR (Berlin) </a:t>
            </a:r>
          </a:p>
          <a:p>
            <a:r>
              <a:rPr lang="en-US" sz="1400"/>
              <a:t>and KIT (Karlsruhe)) and spectroscopy.</a:t>
            </a: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1331913" y="5613047"/>
            <a:ext cx="5321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stable </a:t>
            </a:r>
            <a:r>
              <a:rPr lang="en-US" sz="2000" dirty="0"/>
              <a:t>and bursting THz-CSR can be </a:t>
            </a:r>
            <a:r>
              <a:rPr lang="en-US" sz="2000" dirty="0" smtClean="0"/>
              <a:t>produced</a:t>
            </a:r>
          </a:p>
          <a:p>
            <a:pPr>
              <a:lnSpc>
                <a:spcPct val="18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bursting </a:t>
            </a:r>
            <a:r>
              <a:rPr lang="en-US" sz="2000" dirty="0"/>
              <a:t>thresholds agree fairly well with theory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892480" cy="576064"/>
          </a:xfrm>
        </p:spPr>
        <p:txBody>
          <a:bodyPr>
            <a:noAutofit/>
          </a:bodyPr>
          <a:lstStyle/>
          <a:p>
            <a:r>
              <a:rPr lang="it-IT" sz="2800" dirty="0" smtClean="0"/>
              <a:t>Low </a:t>
            </a:r>
            <a:r>
              <a:rPr lang="it-IT" sz="2800" dirty="0" err="1" smtClean="0"/>
              <a:t>alpha</a:t>
            </a:r>
            <a:r>
              <a:rPr lang="it-IT" sz="2800" dirty="0" smtClean="0"/>
              <a:t> </a:t>
            </a:r>
            <a:r>
              <a:rPr lang="it-IT" sz="2800" dirty="0" smtClean="0"/>
              <a:t>lattice and </a:t>
            </a:r>
            <a:r>
              <a:rPr lang="it-IT" sz="2800" dirty="0" err="1" smtClean="0"/>
              <a:t>THz</a:t>
            </a:r>
            <a:r>
              <a:rPr lang="it-IT" sz="2800" dirty="0" smtClean="0"/>
              <a:t> </a:t>
            </a:r>
            <a:r>
              <a:rPr lang="it-IT" sz="2800" dirty="0" err="1" smtClean="0"/>
              <a:t>emission</a:t>
            </a:r>
            <a:r>
              <a:rPr lang="it-IT" sz="2800" dirty="0" smtClean="0"/>
              <a:t> – </a:t>
            </a:r>
            <a:r>
              <a:rPr lang="it-IT" sz="2800" dirty="0" smtClean="0"/>
              <a:t>MLS (G. </a:t>
            </a:r>
            <a:r>
              <a:rPr lang="it-IT" sz="2800" dirty="0" err="1" smtClean="0"/>
              <a:t>Wuestefeld</a:t>
            </a:r>
            <a:r>
              <a:rPr lang="it-IT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332656"/>
            <a:ext cx="8748464" cy="648072"/>
          </a:xfrm>
        </p:spPr>
        <p:txBody>
          <a:bodyPr>
            <a:noAutofit/>
          </a:bodyPr>
          <a:lstStyle/>
          <a:p>
            <a:r>
              <a:rPr lang="it-IT" sz="2800" dirty="0" smtClean="0"/>
              <a:t>Low </a:t>
            </a:r>
            <a:r>
              <a:rPr lang="it-IT" sz="2800" dirty="0" err="1" smtClean="0"/>
              <a:t>alpha</a:t>
            </a:r>
            <a:r>
              <a:rPr lang="it-IT" sz="2800" dirty="0" smtClean="0"/>
              <a:t> lattice </a:t>
            </a:r>
            <a:r>
              <a:rPr lang="it-IT" sz="2800" dirty="0" smtClean="0"/>
              <a:t>and THZ </a:t>
            </a:r>
            <a:r>
              <a:rPr lang="it-IT" sz="2800" dirty="0" err="1" smtClean="0"/>
              <a:t>emission</a:t>
            </a:r>
            <a:r>
              <a:rPr lang="it-IT" sz="2800" dirty="0" smtClean="0"/>
              <a:t> at </a:t>
            </a:r>
            <a:r>
              <a:rPr lang="it-IT" sz="2800" dirty="0" smtClean="0"/>
              <a:t>ANKA (M. </a:t>
            </a:r>
            <a:r>
              <a:rPr lang="it-IT" sz="2800" dirty="0" err="1" smtClean="0"/>
              <a:t>Schuh</a:t>
            </a:r>
            <a:r>
              <a:rPr lang="it-IT" sz="2800" dirty="0" smtClean="0"/>
              <a:t>)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683568" y="106493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Ongoing projects to study bursting dynamics, bunch deformations, and</a:t>
            </a:r>
          </a:p>
          <a:p>
            <a:r>
              <a:rPr lang="en-GB" sz="2000" dirty="0" smtClean="0"/>
              <a:t>micro bunching with novel high resolution detector systems</a:t>
            </a:r>
            <a:endParaRPr lang="en-GB" sz="2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311" y="1772816"/>
            <a:ext cx="719908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76063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Acknowledgments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Bob </a:t>
            </a:r>
            <a:r>
              <a:rPr lang="it-IT" sz="2400" dirty="0" err="1" smtClean="0"/>
              <a:t>Hettel</a:t>
            </a:r>
            <a:r>
              <a:rPr lang="it-IT" sz="2400" dirty="0" smtClean="0"/>
              <a:t> </a:t>
            </a:r>
            <a:r>
              <a:rPr lang="it-IT" sz="2400" dirty="0" err="1" smtClean="0"/>
              <a:t>co-convener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err="1" smtClean="0"/>
              <a:t>Chair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sessions</a:t>
            </a:r>
            <a:endParaRPr lang="it-IT" sz="2400" dirty="0" smtClean="0"/>
          </a:p>
          <a:p>
            <a:r>
              <a:rPr lang="it-IT" sz="2400" dirty="0" smtClean="0"/>
              <a:t>J. </a:t>
            </a:r>
            <a:r>
              <a:rPr lang="it-IT" sz="2400" dirty="0" err="1" smtClean="0"/>
              <a:t>Safranek</a:t>
            </a:r>
            <a:endParaRPr lang="it-IT" sz="2400" dirty="0" smtClean="0"/>
          </a:p>
          <a:p>
            <a:r>
              <a:rPr lang="it-IT" sz="2400" dirty="0" smtClean="0"/>
              <a:t>M. Borland</a:t>
            </a:r>
          </a:p>
          <a:p>
            <a:r>
              <a:rPr lang="it-IT" sz="2400" dirty="0" smtClean="0"/>
              <a:t>X. Huang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Speakers</a:t>
            </a:r>
            <a:endParaRPr lang="it-IT" sz="2400" dirty="0" smtClean="0"/>
          </a:p>
          <a:p>
            <a:r>
              <a:rPr lang="it-IT" sz="2400" dirty="0" smtClean="0"/>
              <a:t>L. Yang, J. </a:t>
            </a:r>
            <a:r>
              <a:rPr lang="it-IT" sz="2400" dirty="0" err="1" smtClean="0"/>
              <a:t>Bengtsson</a:t>
            </a:r>
            <a:r>
              <a:rPr lang="it-IT" sz="2400" dirty="0" smtClean="0"/>
              <a:t>, W. </a:t>
            </a:r>
            <a:r>
              <a:rPr lang="it-IT" sz="2400" dirty="0" err="1" smtClean="0"/>
              <a:t>Guo</a:t>
            </a:r>
            <a:r>
              <a:rPr lang="it-IT" sz="2400" dirty="0" smtClean="0"/>
              <a:t>, A. Franchi, M. </a:t>
            </a:r>
            <a:r>
              <a:rPr lang="it-IT" sz="2400" dirty="0" err="1" smtClean="0"/>
              <a:t>Sjostroem</a:t>
            </a:r>
            <a:r>
              <a:rPr lang="it-IT" sz="2400" dirty="0" smtClean="0"/>
              <a:t>, C. </a:t>
            </a:r>
            <a:r>
              <a:rPr lang="it-IT" sz="2400" dirty="0" err="1" smtClean="0"/>
              <a:t>Steier</a:t>
            </a:r>
            <a:r>
              <a:rPr lang="it-IT" sz="2400" dirty="0" smtClean="0"/>
              <a:t>, I. </a:t>
            </a:r>
            <a:r>
              <a:rPr lang="it-IT" sz="2400" dirty="0" err="1" smtClean="0"/>
              <a:t>Bazarov</a:t>
            </a:r>
            <a:r>
              <a:rPr lang="it-IT" sz="2400" dirty="0" smtClean="0"/>
              <a:t>, K. </a:t>
            </a:r>
            <a:r>
              <a:rPr lang="it-IT" sz="2400" dirty="0" err="1" smtClean="0"/>
              <a:t>Bane</a:t>
            </a:r>
            <a:r>
              <a:rPr lang="it-IT" sz="2400" dirty="0" smtClean="0"/>
              <a:t>, H. </a:t>
            </a:r>
            <a:r>
              <a:rPr lang="it-IT" sz="2400" dirty="0" err="1" smtClean="0"/>
              <a:t>Winick</a:t>
            </a:r>
            <a:r>
              <a:rPr lang="it-IT" sz="2400" dirty="0" smtClean="0"/>
              <a:t>, H. </a:t>
            </a:r>
            <a:r>
              <a:rPr lang="it-IT" sz="2400" dirty="0" err="1" smtClean="0"/>
              <a:t>Hama</a:t>
            </a:r>
            <a:r>
              <a:rPr lang="it-IT" sz="2400" dirty="0" smtClean="0"/>
              <a:t>, S. </a:t>
            </a:r>
            <a:r>
              <a:rPr lang="it-IT" sz="2400" dirty="0" err="1" smtClean="0"/>
              <a:t>Casalbuoni</a:t>
            </a:r>
            <a:r>
              <a:rPr lang="it-IT" sz="2400" dirty="0" smtClean="0"/>
              <a:t> , A. </a:t>
            </a:r>
            <a:r>
              <a:rPr lang="it-IT" sz="2400" dirty="0" err="1" smtClean="0"/>
              <a:t>Temnykh</a:t>
            </a:r>
            <a:r>
              <a:rPr lang="it-IT" sz="2400" dirty="0" smtClean="0"/>
              <a:t>, A. </a:t>
            </a:r>
            <a:r>
              <a:rPr lang="it-IT" sz="2400" dirty="0" err="1" smtClean="0"/>
              <a:t>Xiao</a:t>
            </a:r>
            <a:r>
              <a:rPr lang="it-IT" sz="2400" dirty="0" smtClean="0"/>
              <a:t>, O. </a:t>
            </a:r>
            <a:r>
              <a:rPr lang="it-IT" sz="2400" dirty="0" err="1" smtClean="0"/>
              <a:t>Chubar</a:t>
            </a:r>
            <a:r>
              <a:rPr lang="it-IT" sz="2400" dirty="0" smtClean="0"/>
              <a:t>, M.E. </a:t>
            </a:r>
            <a:r>
              <a:rPr lang="it-IT" sz="2400" dirty="0" err="1" smtClean="0"/>
              <a:t>Couprie</a:t>
            </a:r>
            <a:r>
              <a:rPr lang="it-IT" sz="2400" dirty="0" smtClean="0"/>
              <a:t>, G. </a:t>
            </a:r>
            <a:r>
              <a:rPr lang="it-IT" sz="2400" dirty="0" err="1" smtClean="0"/>
              <a:t>Decker</a:t>
            </a:r>
            <a:r>
              <a:rPr lang="it-IT" sz="2400" dirty="0" smtClean="0"/>
              <a:t>, A. </a:t>
            </a:r>
            <a:r>
              <a:rPr lang="it-IT" sz="2400" dirty="0" err="1" smtClean="0"/>
              <a:t>Jankowiak</a:t>
            </a:r>
            <a:r>
              <a:rPr lang="it-IT" sz="2400" dirty="0" smtClean="0"/>
              <a:t>, G. </a:t>
            </a:r>
            <a:r>
              <a:rPr lang="it-IT" sz="2400" dirty="0" err="1" smtClean="0"/>
              <a:t>Wuestefeld</a:t>
            </a:r>
            <a:r>
              <a:rPr lang="it-IT" sz="2400" dirty="0" smtClean="0"/>
              <a:t>, A. </a:t>
            </a:r>
            <a:r>
              <a:rPr lang="it-IT" sz="2400" dirty="0" err="1" smtClean="0"/>
              <a:t>Loulergue</a:t>
            </a:r>
            <a:r>
              <a:rPr lang="it-IT" sz="2400" dirty="0" smtClean="0"/>
              <a:t>. </a:t>
            </a:r>
            <a:r>
              <a:rPr lang="it-IT" sz="2400" dirty="0" smtClean="0"/>
              <a:t>M. </a:t>
            </a:r>
            <a:r>
              <a:rPr lang="it-IT" sz="2400" dirty="0" err="1" smtClean="0"/>
              <a:t>Schuh</a:t>
            </a:r>
            <a:r>
              <a:rPr lang="it-IT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Multi-bend </a:t>
            </a:r>
            <a:r>
              <a:rPr lang="en-US" sz="2800" dirty="0" err="1" smtClean="0"/>
              <a:t>achromats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~ 1/N</a:t>
            </a:r>
            <a:r>
              <a:rPr lang="en-US" sz="2800" baseline="-25000" dirty="0" smtClean="0"/>
              <a:t>D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5354441" cy="10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1042"/>
            <a:ext cx="3456384" cy="23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MAXI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1827312"/>
            <a:ext cx="4032447" cy="2272060"/>
          </a:xfrm>
          <a:prstGeom prst="rect">
            <a:avLst/>
          </a:prstGeom>
        </p:spPr>
      </p:pic>
      <p:pic>
        <p:nvPicPr>
          <p:cNvPr id="10" name="Picture 2" descr="C:\Publication\FLS2012\cell.ti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92019" y="3157053"/>
            <a:ext cx="2552449" cy="4680520"/>
          </a:xfrm>
          <a:prstGeom prst="rect">
            <a:avLst/>
          </a:prstGeom>
          <a:noFill/>
        </p:spPr>
      </p:pic>
      <p:pic>
        <p:nvPicPr>
          <p:cNvPr id="12" name="Picture 11" descr="PE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126951"/>
            <a:ext cx="3238952" cy="2686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8184" y="1228690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MAX-IV M.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Sjostroem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475708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Pep-X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Y.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B.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Hettel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Multi-bend </a:t>
            </a:r>
            <a:r>
              <a:rPr lang="en-US" sz="2800" dirty="0" err="1" smtClean="0"/>
              <a:t>achromats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~ 1/N</a:t>
            </a:r>
            <a:r>
              <a:rPr lang="en-US" sz="2800" baseline="-25000" dirty="0" smtClean="0"/>
              <a:t>D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824"/>
            <a:ext cx="534604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67744" y="98072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TevUSR</a:t>
            </a:r>
            <a:r>
              <a:rPr lang="it-IT" sz="2400" dirty="0" smtClean="0"/>
              <a:t> M. Borland – 7BA lattice</a:t>
            </a:r>
            <a:endParaRPr lang="en-GB" sz="24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58813"/>
            <a:ext cx="42672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028384" y="3501008"/>
            <a:ext cx="11156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76063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Optimisation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low </a:t>
            </a:r>
            <a:r>
              <a:rPr lang="it-IT" sz="3200" dirty="0" err="1" smtClean="0"/>
              <a:t>emittance</a:t>
            </a:r>
            <a:r>
              <a:rPr lang="it-IT" sz="3200" dirty="0" smtClean="0"/>
              <a:t> </a:t>
            </a:r>
            <a:r>
              <a:rPr lang="it-IT" sz="3200" dirty="0" err="1" smtClean="0"/>
              <a:t>lattices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Nonlinear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dynamics</a:t>
            </a:r>
            <a:r>
              <a:rPr lang="it-IT" sz="2000" dirty="0" smtClean="0"/>
              <a:t> : </a:t>
            </a:r>
            <a:r>
              <a:rPr lang="it-IT" sz="2000" dirty="0" err="1" smtClean="0"/>
              <a:t>dynamic</a:t>
            </a:r>
            <a:r>
              <a:rPr lang="it-IT" sz="2000" dirty="0" smtClean="0"/>
              <a:t> aperture and </a:t>
            </a:r>
            <a:r>
              <a:rPr lang="it-IT" sz="2000" dirty="0" err="1" smtClean="0"/>
              <a:t>Touschek</a:t>
            </a:r>
            <a:r>
              <a:rPr lang="it-IT" sz="2000" dirty="0" smtClean="0"/>
              <a:t> </a:t>
            </a:r>
            <a:r>
              <a:rPr lang="it-IT" sz="2000" dirty="0" err="1" smtClean="0"/>
              <a:t>lifetime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	MOGA – </a:t>
            </a:r>
            <a:r>
              <a:rPr lang="it-IT" sz="2000" dirty="0" err="1" smtClean="0"/>
              <a:t>Multi-Objective</a:t>
            </a:r>
            <a:r>
              <a:rPr lang="it-IT" sz="2000" dirty="0" smtClean="0"/>
              <a:t> </a:t>
            </a:r>
            <a:r>
              <a:rPr lang="it-IT" sz="2000" dirty="0" err="1" smtClean="0"/>
              <a:t>Genetic</a:t>
            </a:r>
            <a:r>
              <a:rPr lang="it-IT" sz="2000" dirty="0" smtClean="0"/>
              <a:t> </a:t>
            </a:r>
            <a:r>
              <a:rPr lang="it-IT" sz="2000" dirty="0" err="1" smtClean="0"/>
              <a:t>Algorithms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Deterministic</a:t>
            </a:r>
            <a:r>
              <a:rPr lang="it-IT" sz="2000" dirty="0" smtClean="0"/>
              <a:t> – </a:t>
            </a:r>
            <a:r>
              <a:rPr lang="it-IT" sz="2000" dirty="0" err="1" smtClean="0"/>
              <a:t>Hamiltonian</a:t>
            </a:r>
            <a:r>
              <a:rPr lang="it-IT" sz="2000" dirty="0" smtClean="0"/>
              <a:t> </a:t>
            </a:r>
            <a:r>
              <a:rPr lang="it-IT" sz="2000" dirty="0" err="1" smtClean="0"/>
              <a:t>resonance</a:t>
            </a:r>
            <a:r>
              <a:rPr lang="it-IT" sz="2000" dirty="0" smtClean="0"/>
              <a:t> </a:t>
            </a:r>
            <a:r>
              <a:rPr lang="it-IT" sz="2000" dirty="0" err="1" smtClean="0"/>
              <a:t>driving</a:t>
            </a:r>
            <a:r>
              <a:rPr lang="it-IT" sz="2000" dirty="0" smtClean="0"/>
              <a:t> </a:t>
            </a:r>
            <a:r>
              <a:rPr lang="it-IT" sz="2000" dirty="0" err="1" smtClean="0"/>
              <a:t>terms</a:t>
            </a:r>
            <a:r>
              <a:rPr lang="it-IT" sz="2000" dirty="0" smtClean="0"/>
              <a:t> 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MOGA (</a:t>
            </a:r>
            <a:r>
              <a:rPr lang="it-IT" sz="2000" dirty="0" err="1" smtClean="0"/>
              <a:t>multi-objectives</a:t>
            </a:r>
            <a:r>
              <a:rPr lang="it-IT" sz="2000" dirty="0" smtClean="0"/>
              <a:t> </a:t>
            </a:r>
            <a:r>
              <a:rPr lang="it-IT" sz="2000" dirty="0" err="1" smtClean="0"/>
              <a:t>multi-parameters</a:t>
            </a:r>
            <a:r>
              <a:rPr lang="it-IT" sz="2000" dirty="0" smtClean="0"/>
              <a:t>)</a:t>
            </a:r>
          </a:p>
          <a:p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LingYun</a:t>
            </a:r>
            <a:r>
              <a:rPr lang="it-IT" sz="2000" dirty="0" smtClean="0"/>
              <a:t> (NSLS-II) </a:t>
            </a:r>
            <a:r>
              <a:rPr lang="it-IT" sz="2000" dirty="0" err="1" smtClean="0"/>
              <a:t>dynamic</a:t>
            </a:r>
            <a:r>
              <a:rPr lang="it-IT" sz="2000" dirty="0" smtClean="0"/>
              <a:t> aperture</a:t>
            </a:r>
          </a:p>
          <a:p>
            <a:r>
              <a:rPr lang="it-IT" sz="2000" dirty="0" smtClean="0"/>
              <a:t>	M. Borland (APS) </a:t>
            </a:r>
            <a:r>
              <a:rPr lang="it-IT" sz="2000" dirty="0" err="1" smtClean="0"/>
              <a:t>linar</a:t>
            </a:r>
            <a:r>
              <a:rPr lang="it-IT" sz="2000" dirty="0" smtClean="0"/>
              <a:t> </a:t>
            </a:r>
            <a:r>
              <a:rPr lang="it-IT" sz="2000" dirty="0" err="1" smtClean="0"/>
              <a:t>optics</a:t>
            </a:r>
            <a:r>
              <a:rPr lang="it-IT" sz="2000" dirty="0" smtClean="0"/>
              <a:t> and </a:t>
            </a:r>
            <a:r>
              <a:rPr lang="it-IT" sz="2000" dirty="0" err="1" smtClean="0"/>
              <a:t>dynamic</a:t>
            </a:r>
            <a:r>
              <a:rPr lang="it-IT" sz="2000" dirty="0" smtClean="0"/>
              <a:t> aperture – </a:t>
            </a:r>
            <a:r>
              <a:rPr lang="it-IT" sz="2000" dirty="0" err="1" smtClean="0"/>
              <a:t>Tevatron</a:t>
            </a:r>
            <a:r>
              <a:rPr lang="it-IT" sz="2000" dirty="0" smtClean="0"/>
              <a:t> ULS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Deterministic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approaches</a:t>
            </a:r>
            <a:r>
              <a:rPr lang="it-IT" sz="2000" dirty="0" smtClean="0"/>
              <a:t> </a:t>
            </a:r>
            <a:r>
              <a:rPr lang="it-IT" sz="2000" dirty="0" err="1" smtClean="0"/>
              <a:t>based</a:t>
            </a:r>
            <a:r>
              <a:rPr lang="it-IT" sz="2000" dirty="0" smtClean="0"/>
              <a:t>  on the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resonance</a:t>
            </a:r>
            <a:r>
              <a:rPr lang="it-IT" sz="2000" dirty="0" smtClean="0"/>
              <a:t> </a:t>
            </a:r>
            <a:r>
              <a:rPr lang="it-IT" sz="2000" dirty="0" err="1" smtClean="0"/>
              <a:t>driving</a:t>
            </a:r>
            <a:r>
              <a:rPr lang="it-IT" sz="2000" dirty="0" smtClean="0"/>
              <a:t> </a:t>
            </a:r>
            <a:r>
              <a:rPr lang="it-IT" sz="2000" dirty="0" err="1" smtClean="0"/>
              <a:t>terms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	Y. </a:t>
            </a:r>
            <a:r>
              <a:rPr lang="it-IT" sz="2000" dirty="0" err="1" smtClean="0"/>
              <a:t>Cai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Pep-X</a:t>
            </a:r>
            <a:r>
              <a:rPr lang="it-IT" sz="2000" dirty="0" smtClean="0"/>
              <a:t> design team (</a:t>
            </a:r>
            <a:r>
              <a:rPr lang="it-IT" sz="2000" dirty="0" err="1" smtClean="0"/>
              <a:t>plenary</a:t>
            </a:r>
            <a:r>
              <a:rPr lang="it-IT" sz="2000" dirty="0" smtClean="0"/>
              <a:t> on </a:t>
            </a:r>
            <a:r>
              <a:rPr lang="it-IT" sz="2000" dirty="0" err="1" smtClean="0"/>
              <a:t>Tuesday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	J. </a:t>
            </a:r>
            <a:r>
              <a:rPr lang="it-IT" sz="2000" dirty="0" err="1" smtClean="0"/>
              <a:t>Bengtsson</a:t>
            </a:r>
            <a:r>
              <a:rPr lang="it-IT" sz="2000" dirty="0" smtClean="0"/>
              <a:t> (NLS-II) DA </a:t>
            </a:r>
            <a:r>
              <a:rPr lang="it-IT" sz="2000" dirty="0" err="1" smtClean="0"/>
              <a:t>for</a:t>
            </a:r>
            <a:r>
              <a:rPr lang="it-IT" sz="2000" dirty="0" smtClean="0"/>
              <a:t> NLSL-II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04528"/>
          </a:xfrm>
        </p:spPr>
        <p:txBody>
          <a:bodyPr/>
          <a:lstStyle/>
          <a:p>
            <a:r>
              <a:rPr lang="en-US" sz="2800" dirty="0" smtClean="0"/>
              <a:t>MOGA </a:t>
            </a:r>
            <a:r>
              <a:rPr lang="en-US" sz="2800" dirty="0" smtClean="0"/>
              <a:t>with tracking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58200" cy="496855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Dynamic aperture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Momentum aperture and lifetime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Tune shift with amplitude,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dn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dJ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x,y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Tune diffusion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Linear optics parameters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Variables: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Sextupoles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Octupoles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Quadrupoles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Start form initial random population in the parameters space and generates new populations by crossover,  mutations, and natural selection of best cases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Robust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convergence with noisy function (DA)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Reveals trade-offs between multiple objectives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Easy for parallel computing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74" y="5949280"/>
            <a:ext cx="79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tracking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objectives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optimisation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include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magnet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errors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misalignments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Optimizing NSLS-II DA &amp; MA with MOGA (L. Yang)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4742"/>
            <a:ext cx="8580437" cy="56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MOGA, 5000 turn tracking automatically corrects resonances in SPEAR </a:t>
            </a:r>
            <a:r>
              <a:rPr lang="en-US" sz="3200" smtClean="0"/>
              <a:t>(J. Safranek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572000" cy="2057400"/>
          </a:xfrm>
        </p:spPr>
        <p:txBody>
          <a:bodyPr/>
          <a:lstStyle/>
          <a:p>
            <a:r>
              <a:rPr lang="en-US" sz="2800" dirty="0" smtClean="0"/>
              <a:t>MOGA SF/SD strengths</a:t>
            </a:r>
          </a:p>
          <a:p>
            <a:r>
              <a:rPr lang="en-US" sz="2800" dirty="0" smtClean="0"/>
              <a:t>Resonance cancellation</a:t>
            </a:r>
          </a:p>
          <a:p>
            <a:r>
              <a:rPr lang="en-US" sz="2800" dirty="0" smtClean="0"/>
              <a:t>Dynamic </a:t>
            </a:r>
            <a:r>
              <a:rPr lang="en-US" sz="2800" dirty="0" err="1" smtClean="0"/>
              <a:t>aper</a:t>
            </a:r>
            <a:r>
              <a:rPr lang="en-US" sz="2800" dirty="0" smtClean="0"/>
              <a:t>. restored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537326"/>
            <a:ext cx="2133600" cy="3206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0125FF-BB24-4E35-A16F-56F53C0517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23" y="3956050"/>
            <a:ext cx="466807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6107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[mm]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24934" y="4692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[mm]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11706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5000 turn tracking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D.A. = 16 mm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95400" y="5715000"/>
            <a:ext cx="3048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4114800" cy="27851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4038600" y="1981200"/>
            <a:ext cx="990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62600" y="887968"/>
            <a:ext cx="35052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xxaaxaaxx</a:t>
            </a:r>
            <a:r>
              <a:rPr lang="en-US" dirty="0" smtClean="0"/>
              <a:t>’ power supply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2286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 straights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77175" y="2486025"/>
            <a:ext cx="123825" cy="1047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477000" y="2438400"/>
            <a:ext cx="1524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62600" y="3505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septum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629275" y="3429000"/>
            <a:ext cx="76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4"/>
          <p:cNvSpPr txBox="1">
            <a:spLocks/>
          </p:cNvSpPr>
          <p:nvPr/>
        </p:nvSpPr>
        <p:spPr bwMode="auto">
          <a:xfrm>
            <a:off x="457200" y="6461126"/>
            <a:ext cx="2133600" cy="3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6,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800" y="3886200"/>
            <a:ext cx="40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4038600" y="2514600"/>
            <a:ext cx="106680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2203</Words>
  <Application>Microsoft Office PowerPoint</Application>
  <PresentationFormat>On-screen Show (4:3)</PresentationFormat>
  <Paragraphs>415</Paragraphs>
  <Slides>35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Microsoft Equation 3.0</vt:lpstr>
      <vt:lpstr>Equazione</vt:lpstr>
      <vt:lpstr>Storage Ring Working Group report</vt:lpstr>
      <vt:lpstr>Storage Ring Working Group sessions</vt:lpstr>
      <vt:lpstr>Low emittance and brightness</vt:lpstr>
      <vt:lpstr>Multi-bend achromats (ex ~ 1/ND3)</vt:lpstr>
      <vt:lpstr>Multi-bend achromats (ex ~ 1/ND3)</vt:lpstr>
      <vt:lpstr>Optimisation of low emittance lattices</vt:lpstr>
      <vt:lpstr>MOGA with tracking</vt:lpstr>
      <vt:lpstr>Optimizing NSLS-II DA &amp; MA with MOGA (L. Yang)</vt:lpstr>
      <vt:lpstr>MOGA, 5000 turn tracking automatically corrects resonances in SPEAR (J. Safranek)</vt:lpstr>
      <vt:lpstr>Nonlinear resonance correction with Harmonic Sextupoles for Pep-X (Y. Cai) For Tune Shifts and 2nx-2nyResonance</vt:lpstr>
      <vt:lpstr>Analysis of resonance driving terms (J. Bengtsson)</vt:lpstr>
      <vt:lpstr>Resonant driving term coupling correction (A. Franchi)</vt:lpstr>
      <vt:lpstr>SPEAR3 model vs. measurement (X. Huang)</vt:lpstr>
      <vt:lpstr>New ideas for low emittance lattice</vt:lpstr>
      <vt:lpstr>Slide 15</vt:lpstr>
      <vt:lpstr>Slide 16</vt:lpstr>
      <vt:lpstr>Tevatron-Sized Ultimate Storage Ring (M. Borland)</vt:lpstr>
      <vt:lpstr>Analysis of Collective Effects for PEP-X (K. Bane)</vt:lpstr>
      <vt:lpstr>R&amp;D for Diffraction Limited Rings (R. Hettel)</vt:lpstr>
      <vt:lpstr>Storage ring technology  Diagnostics: Ebpm and Xbpm development (G. Decker)</vt:lpstr>
      <vt:lpstr>RF BPM Electronics - APS</vt:lpstr>
      <vt:lpstr>RF BPM Electronics – NSLS II</vt:lpstr>
      <vt:lpstr>High-Power  Photon BPMs  Based on X-ray Fluorescence at APS (G. Decker)</vt:lpstr>
      <vt:lpstr>Pulsed Magnets for injection into small-dynamic-aperture machines  (Andreas Jankowiak, HZB-BESSY)</vt:lpstr>
      <vt:lpstr>Slide 25</vt:lpstr>
      <vt:lpstr>Slide 26</vt:lpstr>
      <vt:lpstr>Slide 27</vt:lpstr>
      <vt:lpstr>Slide 28</vt:lpstr>
      <vt:lpstr>Comparison ERL/USR (C. Steier)</vt:lpstr>
      <vt:lpstr>ERL/USR Comparison (I. Bazarov)</vt:lpstr>
      <vt:lpstr>Low alpha  lattice and THz emission – SOLEIL (A. Loulergue)</vt:lpstr>
      <vt:lpstr>Low alpha lattice and THz emission – MLS (G. Wuestefeld)</vt:lpstr>
      <vt:lpstr>Low alpha lattice and THz emission – MLS (G. Wuestefeld)</vt:lpstr>
      <vt:lpstr>Low alpha lattice and THZ emission at ANKA (M. Schuh)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WG report</dc:title>
  <dc:creator>Riccardo</dc:creator>
  <cp:lastModifiedBy>Riccardo</cp:lastModifiedBy>
  <cp:revision>139</cp:revision>
  <dcterms:created xsi:type="dcterms:W3CDTF">2012-03-06T12:21:56Z</dcterms:created>
  <dcterms:modified xsi:type="dcterms:W3CDTF">2012-03-09T12:48:04Z</dcterms:modified>
</cp:coreProperties>
</file>